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3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121D0-A397-40C2-8907-5DD4EB1C06D2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F16C54-1297-47D1-BD8B-49EEBF36B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518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F16C54-1297-47D1-BD8B-49EEBF36BB6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005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8474C-C975-4F09-9C39-831AC0ED5148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E8AFA-EEC5-406F-BEF6-BA75953F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49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8474C-C975-4F09-9C39-831AC0ED5148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E8AFA-EEC5-406F-BEF6-BA75953F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77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8474C-C975-4F09-9C39-831AC0ED5148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E8AFA-EEC5-406F-BEF6-BA75953F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944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8474C-C975-4F09-9C39-831AC0ED5148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E8AFA-EEC5-406F-BEF6-BA75953F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481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8474C-C975-4F09-9C39-831AC0ED5148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E8AFA-EEC5-406F-BEF6-BA75953F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306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8474C-C975-4F09-9C39-831AC0ED5148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E8AFA-EEC5-406F-BEF6-BA75953F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40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8474C-C975-4F09-9C39-831AC0ED5148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E8AFA-EEC5-406F-BEF6-BA75953F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8474C-C975-4F09-9C39-831AC0ED5148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E8AFA-EEC5-406F-BEF6-BA75953F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642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8474C-C975-4F09-9C39-831AC0ED5148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E8AFA-EEC5-406F-BEF6-BA75953F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469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8474C-C975-4F09-9C39-831AC0ED5148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E8AFA-EEC5-406F-BEF6-BA75953F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855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8474C-C975-4F09-9C39-831AC0ED5148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E8AFA-EEC5-406F-BEF6-BA75953F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69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8474C-C975-4F09-9C39-831AC0ED5148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E8AFA-EEC5-406F-BEF6-BA75953F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932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>
            <a:normAutofit/>
          </a:bodyPr>
          <a:lstStyle/>
          <a:p>
            <a:r>
              <a:rPr lang="ar-LB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نظام الجرد ضمن أجهزة الأندرويد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68761">
            <a:off x="309107" y="2507316"/>
            <a:ext cx="4205304" cy="288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194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LB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نظام الجرد ضمن أجهزة الأندرويد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40767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LB" sz="1800" b="1" dirty="0">
                <a:cs typeface="+mj-cs"/>
              </a:rPr>
              <a:t>و يمكن من خلال نظام الجرد التحكم بالعديد من الإعدادات أو اللغة من خلال الضغط على الزر اليساري </a:t>
            </a:r>
            <a:endParaRPr lang="ar-LB" sz="1800" b="1" dirty="0" smtClean="0">
              <a:cs typeface="+mj-cs"/>
            </a:endParaRPr>
          </a:p>
          <a:p>
            <a:pPr marL="0" indent="0" algn="r" rtl="1">
              <a:buNone/>
            </a:pPr>
            <a:r>
              <a:rPr lang="ar-LB" sz="1800" b="1" dirty="0">
                <a:cs typeface="+mj-cs"/>
              </a:rPr>
              <a:t>الموجود ضمن الجهاز واختيار الإعدادات (</a:t>
            </a:r>
            <a:r>
              <a:rPr lang="en-US" sz="1800" b="1" dirty="0">
                <a:cs typeface="+mj-cs"/>
              </a:rPr>
              <a:t>Setting) </a:t>
            </a:r>
            <a:r>
              <a:rPr lang="ar-LB" sz="1800" b="1" dirty="0">
                <a:cs typeface="+mj-cs"/>
              </a:rPr>
              <a:t>حيث تظهر الخيارات التالية:</a:t>
            </a:r>
            <a:endParaRPr lang="ar-LB" sz="1800" b="1" dirty="0" smtClean="0">
              <a:cs typeface="+mj-cs"/>
            </a:endParaRPr>
          </a:p>
          <a:p>
            <a:pPr marL="0" indent="0" algn="r" rtl="1">
              <a:buNone/>
            </a:pPr>
            <a:r>
              <a:rPr lang="ar-LB" sz="1800" b="1" dirty="0">
                <a:cs typeface="+mj-cs"/>
              </a:rPr>
              <a:t>إعدادات:</a:t>
            </a:r>
            <a:r>
              <a:rPr lang="ar-LB" sz="1800" dirty="0">
                <a:cs typeface="+mj-cs"/>
              </a:rPr>
              <a:t> يستخدم هذا الخيار للتحكم بالعديد من إعددات الجرد (السماح بإضافة مواد جديدة و غيرها).</a:t>
            </a:r>
            <a:endParaRPr lang="ar-LB" sz="1800" dirty="0" smtClean="0">
              <a:cs typeface="+mj-cs"/>
            </a:endParaRPr>
          </a:p>
          <a:p>
            <a:pPr marL="0" indent="0" algn="r" rtl="1">
              <a:buNone/>
            </a:pPr>
            <a:r>
              <a:rPr lang="ar-LB" sz="1800" b="1" dirty="0">
                <a:cs typeface="+mj-cs"/>
              </a:rPr>
              <a:t>عند اختيار إعدادات تظهر نافذة إعدادات التطبيق:</a:t>
            </a:r>
            <a:endParaRPr lang="ar-LB" sz="1800" b="1" dirty="0" smtClean="0">
              <a:cs typeface="+mj-cs"/>
            </a:endParaRPr>
          </a:p>
          <a:p>
            <a:pPr marL="0" indent="0" algn="r" rtl="1">
              <a:buNone/>
            </a:pPr>
            <a:endParaRPr lang="en-US" sz="1800" dirty="0">
              <a:cs typeface="+mj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780928"/>
            <a:ext cx="3133725" cy="3810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0" y="3140968"/>
            <a:ext cx="4320480" cy="344996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LB" sz="1600" dirty="0" smtClean="0">
                <a:solidFill>
                  <a:schemeClr val="tx1"/>
                </a:solidFill>
                <a:cs typeface="+mj-cs"/>
              </a:rPr>
              <a:t>تضم نافذة إعدادات التطبيق:</a:t>
            </a:r>
          </a:p>
          <a:p>
            <a:pPr algn="r" rtl="1"/>
            <a:r>
              <a:rPr lang="ar-LB" sz="1600" dirty="0" smtClean="0">
                <a:solidFill>
                  <a:schemeClr val="tx1"/>
                </a:solidFill>
                <a:cs typeface="+mj-cs"/>
              </a:rPr>
              <a:t>السماح بإضافة مواد جديدة: عند تفعيل هذا الخيار يصبح بإمكانية المستخدم إضافة مواد جديدة خلال عملية الجرد. </a:t>
            </a:r>
          </a:p>
          <a:p>
            <a:pPr algn="r" rtl="1"/>
            <a:r>
              <a:rPr lang="ar-LB" sz="1600" dirty="0" smtClean="0">
                <a:solidFill>
                  <a:schemeClr val="tx1"/>
                </a:solidFill>
                <a:cs typeface="+mj-cs"/>
              </a:rPr>
              <a:t>الحصول على الباركود عن طريق الكاميرا: عند تفعيل هذا الخيار يصبح بإمكانية المستخدم إدخال المواد من خلال كاميرا الهاتف المحمول فقط.</a:t>
            </a:r>
          </a:p>
          <a:p>
            <a:pPr algn="r" rtl="1"/>
            <a:r>
              <a:rPr lang="ar-LB" sz="1600" dirty="0" smtClean="0">
                <a:solidFill>
                  <a:schemeClr val="tx1"/>
                </a:solidFill>
                <a:cs typeface="+mj-cs"/>
              </a:rPr>
              <a:t>الحصول على الباركود يدوياً: عند تفعيل هذا الخيار يصبح بإمكانية المستخدم إدخال المواد بشكل يدوي فقط.</a:t>
            </a:r>
          </a:p>
          <a:p>
            <a:pPr algn="r" rtl="1"/>
            <a:r>
              <a:rPr lang="ar-LB" sz="1600" dirty="0" smtClean="0">
                <a:solidFill>
                  <a:schemeClr val="tx1"/>
                </a:solidFill>
                <a:cs typeface="+mj-cs"/>
              </a:rPr>
              <a:t>يتم الضغط على إلغاء للتراجع عن التعديلات التي تمت و الضغط على حفظ الإعدادات لتأكيد البيانات.</a:t>
            </a:r>
          </a:p>
          <a:p>
            <a:pPr algn="r" rtl="1"/>
            <a:r>
              <a:rPr lang="ar-LB" sz="1600" dirty="0" smtClean="0">
                <a:solidFill>
                  <a:schemeClr val="tx1"/>
                </a:solidFill>
                <a:cs typeface="+mj-cs"/>
              </a:rPr>
              <a:t>كما يمكن </a:t>
            </a:r>
            <a:r>
              <a:rPr lang="ar-LB" sz="1600" dirty="0">
                <a:solidFill>
                  <a:schemeClr val="tx1"/>
                </a:solidFill>
                <a:cs typeface="+mj-cs"/>
              </a:rPr>
              <a:t>التحكم بالحقول المراد إظهارها في العرض( عرض اسم المادة وغيرها).</a:t>
            </a:r>
            <a:endParaRPr lang="ar-LB" sz="1600" dirty="0" smtClean="0">
              <a:solidFill>
                <a:schemeClr val="tx1"/>
              </a:solidFill>
              <a:cs typeface="+mj-cs"/>
            </a:endParaRPr>
          </a:p>
          <a:p>
            <a:pPr algn="r"/>
            <a:endParaRPr lang="en-US" sz="1600" dirty="0"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9954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LB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نظام الجرد ضمن أجهزة الأندرويد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LB" b="1" dirty="0"/>
              <a:t>عند اختيار إعدادات العرض تظهر نافذة:</a:t>
            </a:r>
            <a:endParaRPr lang="ar-LB" b="1" dirty="0" smtClean="0"/>
          </a:p>
          <a:p>
            <a:pPr marL="0" indent="0" algn="r" rtl="1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340999"/>
            <a:ext cx="2880320" cy="358546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95936" y="2708920"/>
            <a:ext cx="4464496" cy="295232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LB" sz="1600" b="1" dirty="0" smtClean="0">
                <a:solidFill>
                  <a:schemeClr val="tx1"/>
                </a:solidFill>
                <a:cs typeface="+mj-cs"/>
              </a:rPr>
              <a:t>تضم نافذة إعدادات العرض:</a:t>
            </a:r>
          </a:p>
          <a:p>
            <a:pPr algn="r" rtl="1"/>
            <a:r>
              <a:rPr lang="ar-LB" sz="1600" b="1" dirty="0" smtClean="0">
                <a:solidFill>
                  <a:schemeClr val="tx1"/>
                </a:solidFill>
                <a:cs typeface="+mj-cs"/>
              </a:rPr>
              <a:t>عرض اسم المادة:</a:t>
            </a:r>
            <a:r>
              <a:rPr lang="ar-LB" sz="1600" dirty="0" smtClean="0">
                <a:solidFill>
                  <a:schemeClr val="tx1"/>
                </a:solidFill>
                <a:cs typeface="+mj-cs"/>
              </a:rPr>
              <a:t> عند تفعيل هذا الخيار يظهر حقل في صفحة عرض المواد تضم أسماء المواد التي تم إدخالها خلال عملية الجرد. </a:t>
            </a:r>
          </a:p>
          <a:p>
            <a:pPr algn="r" rtl="1"/>
            <a:r>
              <a:rPr lang="ar-LB" sz="1600" b="1" dirty="0" smtClean="0">
                <a:solidFill>
                  <a:schemeClr val="tx1"/>
                </a:solidFill>
                <a:cs typeface="+mj-cs"/>
              </a:rPr>
              <a:t>عرض سعر المادة:</a:t>
            </a:r>
            <a:r>
              <a:rPr lang="ar-LB" sz="1600" dirty="0" smtClean="0">
                <a:solidFill>
                  <a:schemeClr val="tx1"/>
                </a:solidFill>
                <a:cs typeface="+mj-cs"/>
              </a:rPr>
              <a:t> عند تفعيل هذا الخيار يظهر حقل في صفحة عرض المواد تضم أسعار المواد التي تم إدخالها خلال عملية الجرد. </a:t>
            </a:r>
          </a:p>
          <a:p>
            <a:pPr algn="r" rtl="1"/>
            <a:r>
              <a:rPr lang="ar-LB" sz="1600" dirty="0" smtClean="0">
                <a:solidFill>
                  <a:schemeClr val="tx1"/>
                </a:solidFill>
                <a:cs typeface="+mj-cs"/>
              </a:rPr>
              <a:t>كما و يمكن من خلال هذه النافذة التحكم باللغة المراد إظهار نظام الجرد بها.</a:t>
            </a:r>
          </a:p>
          <a:p>
            <a:pPr algn="r" rtl="1"/>
            <a:r>
              <a:rPr lang="ar-LB" sz="1600" dirty="0" smtClean="0">
                <a:solidFill>
                  <a:schemeClr val="tx1"/>
                </a:solidFill>
                <a:cs typeface="+mj-cs"/>
              </a:rPr>
              <a:t>يتم الضغط على إلغاء للتراجع عن التعديلات التي تمت و الضغط على حفظ الإعدادات لتأكيد البيانات.</a:t>
            </a:r>
          </a:p>
          <a:p>
            <a:pPr algn="r"/>
            <a:endParaRPr lang="en-US" sz="1600" dirty="0"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00533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LB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نظام الجرد ضمن أجهزة الأندرويد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LB" sz="1800" b="1" dirty="0" smtClean="0">
                <a:cs typeface="+mj-cs"/>
              </a:rPr>
              <a:t>كما و تضم نافذة الجرد:</a:t>
            </a:r>
          </a:p>
          <a:p>
            <a:pPr marL="0" indent="0" algn="r" rtl="1">
              <a:buNone/>
            </a:pPr>
            <a:r>
              <a:rPr lang="ar-LB" sz="1800" b="1" dirty="0">
                <a:cs typeface="+mj-cs"/>
              </a:rPr>
              <a:t>إعدادات مشاركة الملفات:</a:t>
            </a:r>
            <a:r>
              <a:rPr lang="ar-LB" sz="1800" dirty="0">
                <a:cs typeface="+mj-cs"/>
              </a:rPr>
              <a:t> للتحكم برمز البداية للمواد الجديدة و المجموعة المراد إضافة المواد إليها.</a:t>
            </a:r>
            <a:endParaRPr lang="ar-LB" sz="1800" dirty="0" smtClean="0">
              <a:cs typeface="+mj-cs"/>
            </a:endParaRPr>
          </a:p>
          <a:p>
            <a:pPr marL="0" indent="0" algn="r" rtl="1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0888"/>
            <a:ext cx="2733675" cy="3810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23928" y="2636912"/>
            <a:ext cx="4896544" cy="259228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LB" b="1" dirty="0" smtClean="0">
                <a:solidFill>
                  <a:schemeClr val="tx1"/>
                </a:solidFill>
              </a:rPr>
              <a:t>تضم نافذة إعدادات مشاركة الملفات:</a:t>
            </a:r>
          </a:p>
          <a:p>
            <a:pPr algn="r" rtl="1"/>
            <a:r>
              <a:rPr lang="ar-LB" b="1" dirty="0" smtClean="0">
                <a:solidFill>
                  <a:schemeClr val="tx1"/>
                </a:solidFill>
              </a:rPr>
              <a:t>حدّد رمز البداية للمواد الجديدة:</a:t>
            </a:r>
            <a:r>
              <a:rPr lang="ar-LB" dirty="0" smtClean="0">
                <a:solidFill>
                  <a:schemeClr val="tx1"/>
                </a:solidFill>
              </a:rPr>
              <a:t> حدّد ضمن الخانة الرمز المراد بدء الترميز به للمواد الجديدة التي تم إدخالها خلال عملية الجرد.</a:t>
            </a:r>
          </a:p>
          <a:p>
            <a:pPr algn="r" rtl="1"/>
            <a:r>
              <a:rPr lang="ar-LB" b="1" dirty="0" smtClean="0">
                <a:solidFill>
                  <a:schemeClr val="tx1"/>
                </a:solidFill>
              </a:rPr>
              <a:t>حدّد اسم المجموعة للمواد الجديدة:</a:t>
            </a:r>
            <a:r>
              <a:rPr lang="ar-LB" dirty="0" smtClean="0">
                <a:solidFill>
                  <a:schemeClr val="tx1"/>
                </a:solidFill>
              </a:rPr>
              <a:t> حدّد ضمن الخانة اسم المجموعة المراد إضافة المواد الجديدة لها و التي تم إدخالها خلال عملية الجرد.</a:t>
            </a:r>
          </a:p>
          <a:p>
            <a:pPr algn="r" rtl="1"/>
            <a:r>
              <a:rPr lang="ar-LB" dirty="0" smtClean="0">
                <a:solidFill>
                  <a:schemeClr val="tx1"/>
                </a:solidFill>
              </a:rPr>
              <a:t>يتم الضغط على إلغاء للتراجع عن التعديلات التي تمت و الضغط على حفظ الإعدادات لتأكيد البيانات.</a:t>
            </a:r>
            <a:endParaRPr lang="ar-L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213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LB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نظام الجرد ضمن أجهزة الأندرويد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LB" sz="1800" b="1" dirty="0" smtClean="0">
                <a:cs typeface="+mj-cs"/>
              </a:rPr>
              <a:t>كما و تضم نافذة الجرد:</a:t>
            </a:r>
          </a:p>
          <a:p>
            <a:pPr marL="0" indent="0" algn="r" rtl="1">
              <a:buNone/>
            </a:pPr>
            <a:r>
              <a:rPr lang="ar-LB" sz="1800" b="1" dirty="0">
                <a:cs typeface="+mj-cs"/>
              </a:rPr>
              <a:t>حول:</a:t>
            </a:r>
            <a:r>
              <a:rPr lang="ar-LB" sz="1800" dirty="0">
                <a:cs typeface="+mj-cs"/>
              </a:rPr>
              <a:t> لعرض ملف المساعدة الخاص بنظام الجرد والذي يتضمن شرح مفصّل لجميع الخطوات</a:t>
            </a:r>
            <a:endParaRPr lang="ar-LB" sz="1800" dirty="0" smtClean="0">
              <a:cs typeface="+mj-cs"/>
            </a:endParaRPr>
          </a:p>
          <a:p>
            <a:pPr marL="0" indent="0" algn="r" rtl="1">
              <a:buNone/>
            </a:pPr>
            <a:r>
              <a:rPr lang="ar-LB" sz="1800" dirty="0">
                <a:cs typeface="+mj-cs"/>
              </a:rPr>
              <a:t> التي يتوجب إتباعها من قبل المستخدم.</a:t>
            </a:r>
            <a:endParaRPr lang="ar-LB" sz="1800" dirty="0" smtClean="0">
              <a:cs typeface="+mj-cs"/>
            </a:endParaRPr>
          </a:p>
          <a:p>
            <a:pPr marL="0" indent="0" algn="r" rtl="1">
              <a:buNone/>
            </a:pPr>
            <a:endParaRPr lang="en-US" sz="1800" dirty="0">
              <a:cs typeface="+mj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564904"/>
            <a:ext cx="2667000" cy="3810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499992" y="3068960"/>
            <a:ext cx="4104456" cy="223224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LB" dirty="0">
                <a:solidFill>
                  <a:schemeClr val="tx1"/>
                </a:solidFill>
              </a:rPr>
              <a:t>تضم نافذة حول التطبيق الموقع الإلكتروني لشركة المنارة للمحاسبة و المستودعات</a:t>
            </a:r>
            <a:endParaRPr lang="ar-LB" dirty="0" smtClean="0">
              <a:solidFill>
                <a:schemeClr val="tx1"/>
              </a:solidFill>
            </a:endParaRPr>
          </a:p>
          <a:p>
            <a:pPr algn="r" rtl="1"/>
            <a:r>
              <a:rPr lang="ar-LB" dirty="0">
                <a:solidFill>
                  <a:schemeClr val="tx1"/>
                </a:solidFill>
              </a:rPr>
              <a:t>كما و تضم رقم نسخة التطبيق الحالية و زر مساعدة حيث يظهر عند الضغط عليه ملف المساعدة</a:t>
            </a:r>
            <a:endParaRPr lang="ar-LB" dirty="0" smtClean="0">
              <a:solidFill>
                <a:schemeClr val="tx1"/>
              </a:solidFill>
            </a:endParaRPr>
          </a:p>
          <a:p>
            <a:pPr algn="r" rtl="1"/>
            <a:r>
              <a:rPr lang="ar-LB" dirty="0">
                <a:solidFill>
                  <a:schemeClr val="tx1"/>
                </a:solidFill>
              </a:rPr>
              <a:t>الخاص بالتطبيق و الذي يتضمن شرح طريقة العمل على تطبيق الجرد. </a:t>
            </a:r>
            <a:endParaRPr lang="ar-LB" dirty="0" smtClean="0">
              <a:solidFill>
                <a:schemeClr val="tx1"/>
              </a:solidFill>
            </a:endParaRPr>
          </a:p>
          <a:p>
            <a:pPr algn="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953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LB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نظام الجرد ضمن أجهزة الأندرويد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Y" sz="1800" b="1" dirty="0">
                <a:cs typeface="+mj-cs"/>
              </a:rPr>
              <a:t>ملاحظة هامّة:</a:t>
            </a:r>
            <a:endParaRPr lang="ar-SY" sz="1800" b="1" dirty="0" smtClean="0">
              <a:cs typeface="+mj-cs"/>
            </a:endParaRPr>
          </a:p>
          <a:p>
            <a:pPr marL="0" indent="0" algn="r" rtl="1">
              <a:buNone/>
            </a:pPr>
            <a:r>
              <a:rPr lang="ar-SY" sz="1800" dirty="0">
                <a:cs typeface="+mj-cs"/>
              </a:rPr>
              <a:t>يمكن جرد مواد موجودة مسبقاً عن طريق استيرادها من برنامج المنارة,مثال على الملف الذي يجب تصديره</a:t>
            </a:r>
            <a:endParaRPr lang="ar-SY" sz="1800" dirty="0" smtClean="0">
              <a:cs typeface="+mj-cs"/>
            </a:endParaRPr>
          </a:p>
          <a:p>
            <a:pPr marL="0" indent="0" algn="r" rtl="1">
              <a:buNone/>
            </a:pPr>
            <a:r>
              <a:rPr lang="ar-SY" sz="1800" dirty="0">
                <a:cs typeface="+mj-cs"/>
              </a:rPr>
              <a:t> و الترتيب من اليمين إلى اليسار:</a:t>
            </a:r>
            <a:endParaRPr lang="ar-SY" sz="1800" dirty="0" smtClean="0">
              <a:cs typeface="+mj-cs"/>
            </a:endParaRPr>
          </a:p>
          <a:p>
            <a:pPr marL="0" indent="0" algn="r" rtl="1">
              <a:buNone/>
            </a:pPr>
            <a:endParaRPr lang="en-US" sz="1800" dirty="0">
              <a:cs typeface="+mj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962672"/>
              </p:ext>
            </p:extLst>
          </p:nvPr>
        </p:nvGraphicFramePr>
        <p:xfrm>
          <a:off x="611560" y="2996952"/>
          <a:ext cx="7776865" cy="13716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861092"/>
                <a:gridCol w="1775196"/>
                <a:gridCol w="1692304"/>
                <a:gridCol w="1152128"/>
                <a:gridCol w="1296145"/>
              </a:tblGrid>
              <a:tr h="404854">
                <a:tc>
                  <a:txBody>
                    <a:bodyPr/>
                    <a:lstStyle/>
                    <a:p>
                      <a:pPr algn="ctr"/>
                      <a:r>
                        <a:rPr lang="ar-LB" dirty="0">
                          <a:effectLst/>
                        </a:rPr>
                        <a:t> </a:t>
                      </a:r>
                      <a:r>
                        <a:rPr lang="ar-LB" dirty="0">
                          <a:solidFill>
                            <a:schemeClr val="tx1"/>
                          </a:solidFill>
                          <a:effectLst/>
                        </a:rPr>
                        <a:t>باركود</a:t>
                      </a:r>
                      <a:r>
                        <a:rPr lang="ar-LB" dirty="0">
                          <a:effectLst/>
                        </a:rPr>
                        <a:t> الوحدة 3</a:t>
                      </a:r>
                    </a:p>
                    <a:p>
                      <a:pPr algn="ctr"/>
                      <a:r>
                        <a:rPr lang="ar-LB" dirty="0">
                          <a:effectLst/>
                        </a:rPr>
                        <a:t> 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>
                          <a:effectLst/>
                        </a:rPr>
                        <a:t> باركود الوحدة 2</a:t>
                      </a:r>
                    </a:p>
                    <a:p>
                      <a:pPr algn="ctr"/>
                      <a:r>
                        <a:rPr lang="ar-LB" dirty="0">
                          <a:effectLst/>
                        </a:rPr>
                        <a:t> 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>
                          <a:effectLst/>
                        </a:rPr>
                        <a:t> باركود الوحدة 1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>
                          <a:effectLst/>
                        </a:rPr>
                        <a:t>المادة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>
                          <a:effectLst/>
                        </a:rPr>
                        <a:t>السعر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31345">
                <a:tc>
                  <a:txBody>
                    <a:bodyPr/>
                    <a:lstStyle/>
                    <a:p>
                      <a:pPr algn="ctr"/>
                      <a:r>
                        <a:rPr lang="ar-LB">
                          <a:effectLst/>
                        </a:rPr>
                        <a:t>8596325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>
                          <a:effectLst/>
                        </a:rPr>
                        <a:t>369852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>
                          <a:effectLst/>
                        </a:rPr>
                        <a:t>258963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>
                          <a:effectLst/>
                        </a:rPr>
                        <a:t>شاي الهلالين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>
                          <a:effectLst/>
                        </a:rPr>
                        <a:t>20$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31345">
                <a:tc>
                  <a:txBody>
                    <a:bodyPr/>
                    <a:lstStyle/>
                    <a:p>
                      <a:pPr algn="ctr"/>
                      <a:r>
                        <a:rPr lang="ar-LB">
                          <a:effectLst/>
                        </a:rPr>
                        <a:t>124596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>
                          <a:effectLst/>
                        </a:rPr>
                        <a:t>123654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>
                          <a:effectLst/>
                        </a:rPr>
                        <a:t>1478965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>
                          <a:effectLst/>
                        </a:rPr>
                        <a:t>القهوة العربية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LB" dirty="0">
                          <a:effectLst/>
                        </a:rPr>
                        <a:t>30$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493963" y="22177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52974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LB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نظام الجرد ضمن أجهزة الأندرويد</a:t>
            </a:r>
            <a:endParaRPr lang="en-US" dirty="0"/>
          </a:p>
        </p:txBody>
      </p:sp>
      <p:sp>
        <p:nvSpPr>
          <p:cNvPr id="4" name="Horizontal Scroll 3"/>
          <p:cNvSpPr/>
          <p:nvPr/>
        </p:nvSpPr>
        <p:spPr>
          <a:xfrm>
            <a:off x="755576" y="1772816"/>
            <a:ext cx="7920880" cy="4392488"/>
          </a:xfrm>
          <a:prstGeom prst="horizontalScroll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LB" sz="1400" b="1" dirty="0">
                <a:solidFill>
                  <a:schemeClr val="tx1"/>
                </a:solidFill>
                <a:cs typeface="+mj-cs"/>
              </a:rPr>
              <a:t>ملاحظات عامة:</a:t>
            </a:r>
            <a:endParaRPr lang="ar-LB" sz="1400" b="1" dirty="0" smtClean="0">
              <a:solidFill>
                <a:schemeClr val="tx1"/>
              </a:solidFill>
              <a:cs typeface="+mj-cs"/>
            </a:endParaRPr>
          </a:p>
          <a:p>
            <a:pPr algn="r" rtl="1"/>
            <a:r>
              <a:rPr lang="ar-LB" sz="1400" dirty="0">
                <a:solidFill>
                  <a:schemeClr val="tx1"/>
                </a:solidFill>
                <a:cs typeface="+mj-cs"/>
              </a:rPr>
              <a:t>ضمن برنامج المنارة يتم تصدير جرد المواد إلى ملف إكسل و يجب أن يتألف من حقلين على الأقل الأول رمز الباركود و الثاني اسم المادة كما تم شرحه سابقاً.</a:t>
            </a:r>
            <a:r>
              <a:rPr lang="ar-LB" sz="1400" dirty="0" smtClean="0">
                <a:solidFill>
                  <a:schemeClr val="tx1"/>
                </a:solidFill>
                <a:cs typeface="+mj-cs"/>
              </a:rPr>
              <a:t> </a:t>
            </a:r>
          </a:p>
          <a:p>
            <a:pPr algn="r" rtl="1"/>
            <a:r>
              <a:rPr lang="ar-LB" sz="1400" dirty="0">
                <a:solidFill>
                  <a:schemeClr val="tx1"/>
                </a:solidFill>
                <a:cs typeface="+mj-cs"/>
              </a:rPr>
              <a:t>و يمكن وضع أكثر من عمود للباركود حسب الوحدات ضمن برنامج المنارة و الذي يصل عدد الأعمدة كحد أقصى إلى خمسة أعمدة باركود.</a:t>
            </a:r>
            <a:endParaRPr lang="ar-LB" sz="1400" dirty="0" smtClean="0">
              <a:solidFill>
                <a:schemeClr val="tx1"/>
              </a:solidFill>
              <a:cs typeface="+mj-cs"/>
            </a:endParaRPr>
          </a:p>
          <a:p>
            <a:pPr algn="r" rtl="1"/>
            <a:r>
              <a:rPr lang="ar-LB" sz="1400" dirty="0">
                <a:solidFill>
                  <a:schemeClr val="tx1"/>
                </a:solidFill>
                <a:cs typeface="+mj-cs"/>
              </a:rPr>
              <a:t>و في النهاية يجب حفظ الملف بنوع : </a:t>
            </a:r>
            <a:r>
              <a:rPr lang="en-US" sz="1400" dirty="0">
                <a:solidFill>
                  <a:schemeClr val="tx1"/>
                </a:solidFill>
                <a:cs typeface="+mj-cs"/>
              </a:rPr>
              <a:t>Text Tab Delimited</a:t>
            </a:r>
            <a:r>
              <a:rPr lang="ar-LB" sz="1400" dirty="0">
                <a:solidFill>
                  <a:schemeClr val="tx1"/>
                </a:solidFill>
                <a:cs typeface="+mj-cs"/>
              </a:rPr>
              <a:t>بلاحقة من نوع .</a:t>
            </a:r>
            <a:r>
              <a:rPr lang="en-US" sz="1400" dirty="0">
                <a:solidFill>
                  <a:schemeClr val="tx1"/>
                </a:solidFill>
                <a:cs typeface="+mj-cs"/>
              </a:rPr>
              <a:t>TXT </a:t>
            </a:r>
            <a:endParaRPr lang="en-US" sz="1400" dirty="0" smtClean="0">
              <a:solidFill>
                <a:schemeClr val="tx1"/>
              </a:solidFill>
              <a:cs typeface="+mj-cs"/>
            </a:endParaRPr>
          </a:p>
          <a:p>
            <a:pPr algn="r"/>
            <a:r>
              <a:rPr lang="ar-LB" sz="1400" dirty="0">
                <a:solidFill>
                  <a:schemeClr val="tx1"/>
                </a:solidFill>
                <a:cs typeface="+mj-cs"/>
              </a:rPr>
              <a:t>يمكن جرد مواد غير معرّفة</a:t>
            </a:r>
            <a:r>
              <a:rPr lang="ar-LB" sz="1400" dirty="0" smtClean="0">
                <a:solidFill>
                  <a:schemeClr val="tx1"/>
                </a:solidFill>
                <a:cs typeface="+mj-cs"/>
              </a:rPr>
              <a:t> </a:t>
            </a:r>
            <a:r>
              <a:rPr lang="ar-LB" sz="1400" dirty="0">
                <a:solidFill>
                  <a:schemeClr val="tx1"/>
                </a:solidFill>
                <a:cs typeface="+mj-cs"/>
              </a:rPr>
              <a:t>على البرنامج و عند اضافة باركود غير موجود بملف الجرد فإن البرنامج يطلب إضافة اسم المادة ويتم تصدير هذه المواد من خلال زر </a:t>
            </a:r>
            <a:r>
              <a:rPr lang="ar-LB" sz="1400" b="1" dirty="0">
                <a:solidFill>
                  <a:schemeClr val="tx1"/>
                </a:solidFill>
                <a:cs typeface="+mj-cs"/>
              </a:rPr>
              <a:t>"المواد الجديدة".</a:t>
            </a:r>
            <a:r>
              <a:rPr lang="ar-LB" sz="1400" dirty="0" smtClean="0">
                <a:solidFill>
                  <a:schemeClr val="tx1"/>
                </a:solidFill>
                <a:cs typeface="+mj-cs"/>
              </a:rPr>
              <a:t> </a:t>
            </a:r>
          </a:p>
          <a:p>
            <a:pPr algn="r"/>
            <a:r>
              <a:rPr lang="ar-LB" sz="1400" dirty="0">
                <a:solidFill>
                  <a:schemeClr val="tx1"/>
                </a:solidFill>
                <a:cs typeface="+mj-cs"/>
              </a:rPr>
              <a:t>يتم حفظ ملفات الجرد ضمن ذاكرة الهاتف أو الجهاز المحمول ضمن مجلد </a:t>
            </a:r>
            <a:r>
              <a:rPr lang="ar-LB" sz="1400" b="1" dirty="0">
                <a:solidFill>
                  <a:schemeClr val="tx1"/>
                </a:solidFill>
                <a:cs typeface="+mj-cs"/>
              </a:rPr>
              <a:t>" </a:t>
            </a:r>
            <a:r>
              <a:rPr lang="en-US" sz="1400" b="1" dirty="0" err="1">
                <a:solidFill>
                  <a:schemeClr val="tx1"/>
                </a:solidFill>
                <a:cs typeface="+mj-cs"/>
              </a:rPr>
              <a:t>InventoryData</a:t>
            </a:r>
            <a:r>
              <a:rPr lang="en-US" sz="1400" b="1" dirty="0">
                <a:solidFill>
                  <a:schemeClr val="tx1"/>
                </a:solidFill>
                <a:cs typeface="+mj-cs"/>
              </a:rPr>
              <a:t> "</a:t>
            </a:r>
            <a:r>
              <a:rPr lang="en-US" sz="1400" dirty="0" smtClean="0">
                <a:solidFill>
                  <a:schemeClr val="tx1"/>
                </a:solidFill>
                <a:cs typeface="+mj-cs"/>
              </a:rPr>
              <a:t> </a:t>
            </a:r>
          </a:p>
          <a:p>
            <a:pPr algn="r" rtl="1"/>
            <a:r>
              <a:rPr lang="ar-LB" sz="1400" dirty="0" smtClean="0">
                <a:solidFill>
                  <a:schemeClr val="tx1"/>
                </a:solidFill>
                <a:cs typeface="+mj-cs"/>
              </a:rPr>
              <a:t>في حال كان إضافة المادة عن طريق الباركود يمكن إضافة اسم المادة باللغة العربية</a:t>
            </a:r>
          </a:p>
          <a:p>
            <a:pPr algn="r" rtl="1"/>
            <a:r>
              <a:rPr lang="ar-LB" sz="1400" dirty="0" smtClean="0">
                <a:solidFill>
                  <a:schemeClr val="tx1"/>
                </a:solidFill>
                <a:cs typeface="+mj-cs"/>
              </a:rPr>
              <a:t>أما في حال إضافة المادة بشكل يدوي يمكن إضافة المادة باللغة الإنكليزية فقط.</a:t>
            </a:r>
          </a:p>
          <a:p>
            <a:pPr algn="r"/>
            <a:endParaRPr lang="en-US" sz="1400" dirty="0"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47947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LB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نظام الجرد ضمن أجهزة الأندرويد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LB" sz="1800" dirty="0" smtClean="0">
                <a:effectLst/>
                <a:cs typeface="+mj-cs"/>
              </a:rPr>
              <a:t>يستخدم نظام الجرد في برنامج المنارة للقيام بعملية الجرد بطريقة أكثر سهولة و مرونة لجميع المواد المتواجدة </a:t>
            </a:r>
            <a:r>
              <a:rPr lang="en-US" sz="1800" dirty="0" smtClean="0">
                <a:effectLst/>
                <a:cs typeface="+mj-cs"/>
              </a:rPr>
              <a:t> </a:t>
            </a:r>
            <a:r>
              <a:rPr lang="ar-LB" sz="1800" dirty="0" smtClean="0">
                <a:effectLst/>
                <a:cs typeface="+mj-cs"/>
              </a:rPr>
              <a:t>في المستودع</a:t>
            </a:r>
            <a:r>
              <a:rPr lang="ar-SA" sz="1800" dirty="0" smtClean="0">
                <a:effectLst/>
                <a:cs typeface="+mj-cs"/>
              </a:rPr>
              <a:t>.</a:t>
            </a:r>
            <a:endParaRPr lang="en-US" sz="1800" dirty="0" smtClean="0">
              <a:effectLst/>
              <a:cs typeface="+mj-cs"/>
            </a:endParaRPr>
          </a:p>
          <a:p>
            <a:pPr marL="0" indent="0" algn="ctr" rtl="1">
              <a:buNone/>
            </a:pPr>
            <a:r>
              <a:rPr lang="ar-SA" sz="2800" b="1" u="sng" dirty="0" smtClean="0">
                <a:cs typeface="+mj-cs"/>
              </a:rPr>
              <a:t>بعض الإرشادات</a:t>
            </a:r>
          </a:p>
          <a:p>
            <a:pPr marL="0" indent="0" algn="r" rtl="1">
              <a:buNone/>
            </a:pPr>
            <a:endParaRPr lang="ar-SA" sz="1800" dirty="0" smtClean="0">
              <a:effectLst/>
              <a:cs typeface="+mj-cs"/>
            </a:endParaRPr>
          </a:p>
          <a:p>
            <a:pPr marL="0" indent="0" algn="r" rtl="1">
              <a:buNone/>
            </a:pPr>
            <a:r>
              <a:rPr lang="ar-LB" sz="1800" dirty="0" smtClean="0">
                <a:effectLst/>
                <a:cs typeface="+mj-cs"/>
              </a:rPr>
              <a:t>بعد تحميل التطبيق على الجهاز المحمول يظهر في البداية رمز معين للتطبيق يتوجب عندها التواصل مع قسم الدعم الفني ضمن شركة المنارة</a:t>
            </a:r>
            <a:r>
              <a:rPr lang="ar-SA" sz="1800" dirty="0" smtClean="0">
                <a:effectLst/>
                <a:cs typeface="+mj-cs"/>
              </a:rPr>
              <a:t>.</a:t>
            </a:r>
            <a:endParaRPr lang="ar-LB" sz="1800" dirty="0" smtClean="0">
              <a:effectLst/>
              <a:cs typeface="+mj-cs"/>
            </a:endParaRPr>
          </a:p>
          <a:p>
            <a:pPr marL="0" indent="0" algn="r" rtl="1">
              <a:buNone/>
            </a:pPr>
            <a:r>
              <a:rPr lang="ar-SA" sz="1800" dirty="0" smtClean="0">
                <a:effectLst/>
                <a:cs typeface="+mj-cs"/>
              </a:rPr>
              <a:t>يتوجب على </a:t>
            </a:r>
            <a:r>
              <a:rPr lang="ar-LB" sz="1800" dirty="0" smtClean="0">
                <a:effectLst/>
                <a:cs typeface="+mj-cs"/>
              </a:rPr>
              <a:t>المستخدم </a:t>
            </a:r>
            <a:r>
              <a:rPr lang="ar-SA" sz="1800" dirty="0" smtClean="0">
                <a:effectLst/>
                <a:cs typeface="+mj-cs"/>
              </a:rPr>
              <a:t> </a:t>
            </a:r>
            <a:r>
              <a:rPr lang="ar-LB" sz="1800" dirty="0" smtClean="0">
                <a:effectLst/>
                <a:cs typeface="+mj-cs"/>
              </a:rPr>
              <a:t>إرسال الرمز الظاهر على الجهاز المحمول إلى قسم الدعم الفني ليقوم القسم بإرسال رمز التفعيل المتوجب</a:t>
            </a:r>
            <a:r>
              <a:rPr lang="ar-SA" sz="1800" dirty="0" smtClean="0">
                <a:effectLst/>
                <a:cs typeface="+mj-cs"/>
              </a:rPr>
              <a:t> </a:t>
            </a:r>
            <a:r>
              <a:rPr lang="ar-LB" sz="1800" dirty="0" smtClean="0">
                <a:effectLst/>
                <a:cs typeface="+mj-cs"/>
              </a:rPr>
              <a:t>إدخاله كي يتم تطبيق الجرد على الجهاز.</a:t>
            </a:r>
          </a:p>
          <a:p>
            <a:pPr marL="0" indent="0" algn="r" rtl="1">
              <a:buNone/>
            </a:pPr>
            <a:endParaRPr lang="en-US" sz="18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02376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LB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نظام الجرد ضمن أجهزة الأندرويد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LB" b="1" dirty="0" smtClean="0">
                <a:effectLst/>
                <a:cs typeface="+mj-cs"/>
              </a:rPr>
              <a:t>عند فتح تطبيق الجرد تظهر الصفحة التالية</a:t>
            </a:r>
            <a:r>
              <a:rPr lang="en-US" b="1" dirty="0" smtClean="0">
                <a:effectLst/>
                <a:cs typeface="+mj-cs"/>
              </a:rPr>
              <a:t>:</a:t>
            </a:r>
            <a:endParaRPr lang="ar-SA" b="1" dirty="0" smtClean="0">
              <a:effectLst/>
              <a:cs typeface="+mj-cs"/>
            </a:endParaRPr>
          </a:p>
          <a:p>
            <a:pPr marL="0" indent="0" algn="r" rtl="1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311683"/>
            <a:ext cx="2857500" cy="3810000"/>
          </a:xfrm>
          <a:prstGeom prst="rect">
            <a:avLst/>
          </a:prstGeom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9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4860032" y="2549501"/>
            <a:ext cx="390110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LB" dirty="0" smtClean="0"/>
              <a:t>تعتبر هذه الصفحة هي الصفحة الرئيسية للتطبيق حيث يتم من خلالها القيام بعملية الجرد بشكل أكثر سهولة</a:t>
            </a:r>
          </a:p>
          <a:p>
            <a:pPr algn="r" rtl="1"/>
            <a:r>
              <a:rPr lang="ar-LB" dirty="0" smtClean="0"/>
              <a:t>تضم الصفحة الرئيسية لنظام الجرد ضمن الأندرويد:</a:t>
            </a:r>
            <a:endParaRPr lang="ar-SA" dirty="0" smtClean="0"/>
          </a:p>
          <a:p>
            <a:pPr algn="r" rtl="1"/>
            <a:r>
              <a:rPr lang="ar-SA" dirty="0" smtClean="0"/>
              <a:t>1- فتح جرد سابق</a:t>
            </a:r>
          </a:p>
          <a:p>
            <a:pPr algn="r" rtl="1"/>
            <a:r>
              <a:rPr lang="ar-SA" dirty="0" smtClean="0"/>
              <a:t>2- إنشاء جرد جديد</a:t>
            </a:r>
            <a:endParaRPr lang="ar-LB" dirty="0"/>
          </a:p>
        </p:txBody>
      </p:sp>
    </p:spTree>
    <p:extLst>
      <p:ext uri="{BB962C8B-B14F-4D97-AF65-F5344CB8AC3E}">
        <p14:creationId xmlns:p14="http://schemas.microsoft.com/office/powerpoint/2010/main" val="516517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LB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نظام الجرد ضمن أجهزة الأندرويد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4525963"/>
          </a:xfrm>
        </p:spPr>
        <p:txBody>
          <a:bodyPr/>
          <a:lstStyle/>
          <a:p>
            <a:pPr marL="0" indent="0" algn="r" rtl="1">
              <a:buNone/>
            </a:pPr>
            <a:r>
              <a:rPr lang="ar-LB" sz="1800" b="1" dirty="0" smtClean="0">
                <a:cs typeface="+mj-cs"/>
              </a:rPr>
              <a:t>فتح جرد سابق:</a:t>
            </a:r>
            <a:r>
              <a:rPr lang="ar-LB" sz="1800" dirty="0" smtClean="0">
                <a:cs typeface="+mj-cs"/>
              </a:rPr>
              <a:t> </a:t>
            </a:r>
            <a:endParaRPr lang="ar-SA" sz="1800" dirty="0" smtClean="0">
              <a:cs typeface="+mj-cs"/>
            </a:endParaRPr>
          </a:p>
          <a:p>
            <a:pPr marL="0" indent="0" algn="r" rtl="1">
              <a:buNone/>
            </a:pPr>
            <a:r>
              <a:rPr lang="ar-LB" sz="1800" dirty="0" smtClean="0">
                <a:cs typeface="+mj-cs"/>
              </a:rPr>
              <a:t>يستخدم هذا الزر لفتح ملف جرد تم القيام به سابقاً. </a:t>
            </a:r>
          </a:p>
          <a:p>
            <a:pPr marL="0" indent="0" algn="r" rtl="1">
              <a:buNone/>
            </a:pPr>
            <a:r>
              <a:rPr lang="ar-LB" sz="1800" dirty="0" smtClean="0">
                <a:cs typeface="+mj-cs"/>
              </a:rPr>
              <a:t>حيث تظهر نافذة تتضمن جميع ملفات الجرد التي تم إنشائها سابقاً:</a:t>
            </a:r>
          </a:p>
          <a:p>
            <a:pPr marL="0" indent="0" algn="r">
              <a:buNone/>
            </a:pPr>
            <a:endParaRPr lang="ar-SA" dirty="0" smtClean="0"/>
          </a:p>
          <a:p>
            <a:pPr marL="0" indent="0" algn="r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636912"/>
            <a:ext cx="3352800" cy="1905000"/>
          </a:xfrm>
          <a:prstGeom prst="rect">
            <a:avLst/>
          </a:prstGeom>
          <a:effectLst>
            <a:glow>
              <a:schemeClr val="tx1"/>
            </a:glow>
            <a:outerShdw blurRad="215900" dir="9720000" sx="101000" sy="101000" algn="ctr" rotWithShape="0">
              <a:schemeClr val="tx1"/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chemeClr val="tx1"/>
            </a:extrusionClr>
          </a:sp3d>
        </p:spPr>
      </p:pic>
      <p:sp>
        <p:nvSpPr>
          <p:cNvPr id="5" name="Rectangle 4"/>
          <p:cNvSpPr/>
          <p:nvPr/>
        </p:nvSpPr>
        <p:spPr>
          <a:xfrm>
            <a:off x="179512" y="4869160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LB" dirty="0" smtClean="0"/>
              <a:t>عند اختيار أحد ملفات الجرد التي ظهرت في النافذة يتم فتح نافذة جديدة.</a:t>
            </a:r>
          </a:p>
          <a:p>
            <a:pPr algn="r" rtl="1"/>
            <a:r>
              <a:rPr lang="ar-LB" dirty="0" smtClean="0"/>
              <a:t>الضغط على </a:t>
            </a:r>
            <a:r>
              <a:rPr lang="en-US" dirty="0" smtClean="0"/>
              <a:t>ok </a:t>
            </a:r>
            <a:r>
              <a:rPr lang="ar-LB" dirty="0" smtClean="0"/>
              <a:t>لتأكيد البيانات التي تم إدخالها و الضغط على </a:t>
            </a:r>
            <a:r>
              <a:rPr lang="en-US" dirty="0" smtClean="0"/>
              <a:t>cancel </a:t>
            </a:r>
            <a:r>
              <a:rPr lang="ar-LB" dirty="0" smtClean="0"/>
              <a:t>للخروج من النافذة.</a:t>
            </a:r>
            <a:endParaRPr lang="ar-LB" dirty="0"/>
          </a:p>
        </p:txBody>
      </p:sp>
    </p:spTree>
    <p:extLst>
      <p:ext uri="{BB962C8B-B14F-4D97-AF65-F5344CB8AC3E}">
        <p14:creationId xmlns:p14="http://schemas.microsoft.com/office/powerpoint/2010/main" val="387363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LB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نظام الجرد ضمن أجهزة الأندرويد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LB" b="1" dirty="0" smtClean="0"/>
              <a:t>عند الضغط على </a:t>
            </a:r>
            <a:r>
              <a:rPr lang="en-US" b="1" dirty="0" smtClean="0"/>
              <a:t>ok </a:t>
            </a:r>
            <a:r>
              <a:rPr lang="ar-LB" b="1" dirty="0" smtClean="0"/>
              <a:t>تظهر نافذة الجرد</a:t>
            </a:r>
            <a:endParaRPr lang="ar-SA" b="1" dirty="0" smtClean="0"/>
          </a:p>
          <a:p>
            <a:pPr marL="0" indent="0" algn="r" rtl="1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700808"/>
            <a:ext cx="2857500" cy="4533900"/>
          </a:xfrm>
          <a:prstGeom prst="rect">
            <a:avLst/>
          </a:prstGeom>
          <a:effectLst>
            <a:glow rad="101600">
              <a:schemeClr val="tx1">
                <a:alpha val="40000"/>
              </a:schemeClr>
            </a:glow>
            <a:outerShdw sx="101000" sy="101000" algn="ctr" rotWithShape="0">
              <a:schemeClr val="tx1"/>
            </a:outerShdw>
            <a:reflection endPos="0" dist="50800" dir="5400000" sy="-100000" algn="bl" rotWithShape="0"/>
          </a:effectLst>
        </p:spPr>
      </p:pic>
      <p:sp>
        <p:nvSpPr>
          <p:cNvPr id="6" name="Oval 5"/>
          <p:cNvSpPr/>
          <p:nvPr/>
        </p:nvSpPr>
        <p:spPr>
          <a:xfrm>
            <a:off x="5220072" y="2492896"/>
            <a:ext cx="2520280" cy="43204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إضافة مادة</a:t>
            </a:r>
          </a:p>
        </p:txBody>
      </p:sp>
      <p:sp>
        <p:nvSpPr>
          <p:cNvPr id="7" name="Oval 6"/>
          <p:cNvSpPr/>
          <p:nvPr/>
        </p:nvSpPr>
        <p:spPr>
          <a:xfrm>
            <a:off x="5242987" y="3251108"/>
            <a:ext cx="2520280" cy="43204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عرض المواد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242987" y="3967758"/>
            <a:ext cx="2520280" cy="43204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حذف ملف الجرد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279066" y="4702415"/>
            <a:ext cx="2520280" cy="43204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مشاركة ملفات الجرد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5279066" y="5548064"/>
            <a:ext cx="2520280" cy="43204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مشاركة المواد الجديدة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421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LB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نظام الجرد ضمن أجهزة الأندرويد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2840" y="1520353"/>
            <a:ext cx="8229600" cy="452596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LB" sz="1800" b="1" dirty="0" smtClean="0">
                <a:cs typeface="+mj-cs"/>
              </a:rPr>
              <a:t>إضافة مادة:</a:t>
            </a:r>
            <a:r>
              <a:rPr lang="ar-LB" sz="1800" dirty="0" smtClean="0">
                <a:cs typeface="+mj-cs"/>
              </a:rPr>
              <a:t> تستخدم نافذة إضافة مادة لإضافة مواد جديدة خلال عملية الجرد و هي مواد غير معرّفة سابقاً</a:t>
            </a:r>
          </a:p>
          <a:p>
            <a:pPr marL="0" indent="0" algn="r" rtl="1">
              <a:buNone/>
            </a:pPr>
            <a:r>
              <a:rPr lang="ar-LB" sz="1800" dirty="0" smtClean="0">
                <a:cs typeface="+mj-cs"/>
              </a:rPr>
              <a:t>في البرنامج حيث يتم تحديد موقع المادة و كميتها و الباركود الخاص بها.</a:t>
            </a:r>
          </a:p>
          <a:p>
            <a:pPr marL="0" indent="0" algn="r" rtl="1">
              <a:buNone/>
            </a:pPr>
            <a:r>
              <a:rPr lang="ar-LB" sz="1800" b="1" dirty="0" smtClean="0">
                <a:cs typeface="+mj-cs"/>
              </a:rPr>
              <a:t>عند الضغط على زر إضافة مادة تظهر النافذة:</a:t>
            </a:r>
          </a:p>
          <a:p>
            <a:pPr marL="0" indent="0" algn="r">
              <a:buNone/>
            </a:pPr>
            <a:endParaRPr lang="en-US" sz="1800" dirty="0">
              <a:cs typeface="+mj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927623"/>
            <a:ext cx="2428875" cy="2857500"/>
          </a:xfrm>
          <a:prstGeom prst="rect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5" name="Oval 4"/>
          <p:cNvSpPr/>
          <p:nvPr/>
        </p:nvSpPr>
        <p:spPr>
          <a:xfrm>
            <a:off x="4644008" y="3573016"/>
            <a:ext cx="3888432" cy="42063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200" dirty="0" smtClean="0">
                <a:cs typeface="+mj-cs"/>
              </a:rPr>
              <a:t>يضاف الباركود الخاص بالمادة المراد تعريفها</a:t>
            </a:r>
            <a:endParaRPr lang="en-US" sz="1200" dirty="0">
              <a:cs typeface="+mj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4644008" y="4146054"/>
            <a:ext cx="3888432" cy="42063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200" dirty="0" smtClean="0">
                <a:cs typeface="+mj-cs"/>
              </a:rPr>
              <a:t>تحدّد كمية المادة الموجودة ضمن المستودع</a:t>
            </a:r>
            <a:endParaRPr lang="en-US" sz="1200" dirty="0">
              <a:cs typeface="+mj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4644008" y="4725144"/>
            <a:ext cx="3888432" cy="42063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200" dirty="0" smtClean="0">
                <a:cs typeface="+mj-cs"/>
              </a:rPr>
              <a:t>يحدّد موقع تواجد المادة في المستودع</a:t>
            </a:r>
            <a:endParaRPr lang="en-US" sz="12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04847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LB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نظام الجرد ضمن أجهزة الأندرويد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LB" sz="1800" b="1" dirty="0">
                <a:cs typeface="+mj-cs"/>
              </a:rPr>
              <a:t>عرض المواد:</a:t>
            </a:r>
            <a:r>
              <a:rPr lang="ar-LB" sz="1800" dirty="0">
                <a:cs typeface="+mj-cs"/>
              </a:rPr>
              <a:t> يستخدم هذا الخيار لإظهار جميع المواد التي تم جردها حيث يظهر عددها و كميتها و سعرها و الباركود الخاص بكل مادة.</a:t>
            </a:r>
            <a:endParaRPr lang="ar-LB" sz="1800" dirty="0" smtClean="0">
              <a:cs typeface="+mj-cs"/>
            </a:endParaRPr>
          </a:p>
          <a:p>
            <a:pPr marL="0" indent="0" algn="r" rtl="1">
              <a:buNone/>
            </a:pPr>
            <a:r>
              <a:rPr lang="ar-LB" sz="1800" dirty="0">
                <a:cs typeface="+mj-cs"/>
              </a:rPr>
              <a:t>كما و يتم حذف أو تعديل أي مادة موجودة في ملف الجرد من خلال الضغط بشكل مطوّل على اسم المادة.</a:t>
            </a:r>
            <a:endParaRPr lang="ar-LB" sz="1800" dirty="0" smtClean="0">
              <a:cs typeface="+mj-cs"/>
            </a:endParaRPr>
          </a:p>
          <a:p>
            <a:pPr marL="0" indent="0" algn="r" rtl="1">
              <a:buNone/>
            </a:pPr>
            <a:r>
              <a:rPr lang="ar-LB" sz="1800" b="1" dirty="0">
                <a:cs typeface="+mj-cs"/>
              </a:rPr>
              <a:t>حيث تظهر النافذة التالية:</a:t>
            </a:r>
            <a:endParaRPr lang="ar-LB" sz="1800" b="1" dirty="0" smtClean="0">
              <a:cs typeface="+mj-cs"/>
            </a:endParaRPr>
          </a:p>
          <a:p>
            <a:pPr marL="0" indent="0" algn="r">
              <a:buNone/>
            </a:pPr>
            <a:endParaRPr lang="en-US" sz="1800" dirty="0">
              <a:cs typeface="+mj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919" y="2780928"/>
            <a:ext cx="2409825" cy="3810000"/>
          </a:xfrm>
          <a:prstGeom prst="rect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5" name="Oval 4"/>
          <p:cNvSpPr/>
          <p:nvPr/>
        </p:nvSpPr>
        <p:spPr>
          <a:xfrm>
            <a:off x="4139952" y="3573016"/>
            <a:ext cx="4896544" cy="18002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SA" dirty="0" smtClean="0"/>
              <a:t>كما نلاحظ يعرض ضمن هذا الخيار اسماء المواد المضافة وكمياتها وأسعارها اضافة الى الموقع الذي تتواجد ضمنه كل مادة.</a:t>
            </a:r>
          </a:p>
          <a:p>
            <a:pPr algn="r" rtl="1"/>
            <a:r>
              <a:rPr lang="ar-SA" dirty="0" smtClean="0"/>
              <a:t>من جهة ثانية يعرض هذا الخيار عملية إحصائية لعدد المواد والكمية الكلية للمواد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021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LB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نظام الجرد ضمن أجهزة الأندرويد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4502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sz="2000" dirty="0" smtClean="0">
                <a:cs typeface="+mj-cs"/>
              </a:rPr>
              <a:t>ك</a:t>
            </a:r>
            <a:r>
              <a:rPr lang="ar-LB" sz="2000" dirty="0" smtClean="0">
                <a:cs typeface="+mj-cs"/>
              </a:rPr>
              <a:t>ما و يمكن عند الضغط بزر يمين على اسم المادة إجراء عدّة عمليات حيث تظهر نافذة تضم:</a:t>
            </a:r>
          </a:p>
          <a:p>
            <a:pPr marL="0" indent="0" algn="r" rtl="1">
              <a:buNone/>
            </a:pPr>
            <a:r>
              <a:rPr lang="ar-LB" sz="2000" b="1" dirty="0" smtClean="0">
                <a:cs typeface="+mj-cs"/>
              </a:rPr>
              <a:t>تعديل المادة:</a:t>
            </a:r>
            <a:r>
              <a:rPr lang="ar-LB" sz="2000" dirty="0" smtClean="0">
                <a:cs typeface="+mj-cs"/>
              </a:rPr>
              <a:t> </a:t>
            </a:r>
            <a:r>
              <a:rPr lang="ar-LB" sz="2000" dirty="0">
                <a:cs typeface="+mj-cs"/>
              </a:rPr>
              <a:t>تستخدم للتعديل على المادة حيث تظهر نافذة تتضمن معلومات عن المادة و الباركود الخاص بها وكميتها وموقعها.</a:t>
            </a:r>
            <a:endParaRPr lang="ar-LB" sz="2000" dirty="0" smtClean="0">
              <a:cs typeface="+mj-cs"/>
            </a:endParaRPr>
          </a:p>
          <a:p>
            <a:pPr marL="0" indent="0" algn="r" rtl="1">
              <a:buNone/>
            </a:pPr>
            <a:r>
              <a:rPr lang="ar-LB" sz="2000" b="1" dirty="0">
                <a:cs typeface="+mj-cs"/>
              </a:rPr>
              <a:t>حذف المادة: </a:t>
            </a:r>
            <a:r>
              <a:rPr lang="ar-LB" sz="2000" dirty="0">
                <a:cs typeface="+mj-cs"/>
              </a:rPr>
              <a:t>تستخدم لحذف المادة حيث يتم ظهور رسالة بأن المادة تم حذفها بنجاح.</a:t>
            </a:r>
            <a:endParaRPr lang="ar-LB" sz="2000" dirty="0" smtClean="0">
              <a:cs typeface="+mj-cs"/>
            </a:endParaRPr>
          </a:p>
          <a:p>
            <a:pPr marL="0" indent="0" algn="r" rtl="1">
              <a:buNone/>
            </a:pPr>
            <a:r>
              <a:rPr lang="ar-LB" sz="2000" dirty="0" smtClean="0">
                <a:cs typeface="+mj-cs"/>
              </a:rPr>
              <a:t>كما و يمكن خلال فتح نافذة عرض المواد والضغط على الزر اليساري ظهور خيار عرض المواد مجمعة</a:t>
            </a:r>
            <a:r>
              <a:rPr lang="ar-SA" sz="2000" dirty="0" smtClean="0">
                <a:cs typeface="+mj-cs"/>
              </a:rPr>
              <a:t> </a:t>
            </a:r>
            <a:r>
              <a:rPr lang="ar-LB" sz="2000" dirty="0" smtClean="0">
                <a:cs typeface="+mj-cs"/>
              </a:rPr>
              <a:t>حيث يتم من خلال هذا الخيار جمع المواد المتشابهة في الباركود و الموقع و في حال تم تكرار اسم المادة و الباركود لا يتم التجميع. </a:t>
            </a:r>
          </a:p>
          <a:p>
            <a:pPr marL="0" indent="0" algn="r" rtl="1">
              <a:buNone/>
            </a:pPr>
            <a:endParaRPr lang="en-US" sz="20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25919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LB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نظام الجرد ضمن أجهزة الأندرويد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20688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LB" sz="1800" b="1" dirty="0">
                <a:cs typeface="+mj-cs"/>
              </a:rPr>
              <a:t>حذف ملف الجرد:</a:t>
            </a:r>
            <a:r>
              <a:rPr lang="ar-LB" sz="1800" dirty="0">
                <a:cs typeface="+mj-cs"/>
              </a:rPr>
              <a:t> يستخدم هذا الخيار لحذف ملف الجرد الحالي حيث تظهر رسالة تأكيد للقيام بعملية الحذف</a:t>
            </a:r>
            <a:endParaRPr lang="ar-LB" sz="1800" dirty="0" smtClean="0">
              <a:cs typeface="+mj-cs"/>
            </a:endParaRPr>
          </a:p>
          <a:p>
            <a:pPr marL="0" indent="0" algn="r" rtl="1">
              <a:buNone/>
            </a:pPr>
            <a:r>
              <a:rPr lang="ar-LB" sz="1800" dirty="0" smtClean="0">
                <a:cs typeface="+mj-cs"/>
              </a:rPr>
              <a:t>حيث تعتبر عملية خطرة يجب الإنتباه عند القيام بها.</a:t>
            </a:r>
            <a:endParaRPr lang="ar-LB" sz="1800" dirty="0"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99592" y="2492896"/>
            <a:ext cx="77403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LB" b="1" dirty="0" smtClean="0"/>
              <a:t>مشاركة ملفات الجرد:</a:t>
            </a:r>
            <a:r>
              <a:rPr lang="ar-LB" dirty="0" smtClean="0"/>
              <a:t> يستخدم هذا الخيار لتصدير ملف أو عدّة ملفات في وقت واحد عبر إحدى الوسائل التي تظهر على شاشة </a:t>
            </a:r>
            <a:r>
              <a:rPr lang="ar-SA" dirty="0" smtClean="0"/>
              <a:t> </a:t>
            </a:r>
            <a:r>
              <a:rPr lang="ar-LB" dirty="0" smtClean="0"/>
              <a:t>الهاتف المحمول(  .. </a:t>
            </a:r>
            <a:r>
              <a:rPr lang="en-US" dirty="0"/>
              <a:t>(</a:t>
            </a:r>
            <a:r>
              <a:rPr lang="en-US" dirty="0" smtClean="0"/>
              <a:t>Bluetooth _  Skype _Gmail _Outlook.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712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1142</Words>
  <Application>Microsoft Office PowerPoint</Application>
  <PresentationFormat>On-screen Show (4:3)</PresentationFormat>
  <Paragraphs>112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نظام الجرد ضمن أجهزة الأندرويد</vt:lpstr>
      <vt:lpstr>نظام الجرد ضمن أجهزة الأندرويد</vt:lpstr>
      <vt:lpstr>نظام الجرد ضمن أجهزة الأندرويد</vt:lpstr>
      <vt:lpstr>نظام الجرد ضمن أجهزة الأندرويد</vt:lpstr>
      <vt:lpstr>نظام الجرد ضمن أجهزة الأندرويد</vt:lpstr>
      <vt:lpstr>نظام الجرد ضمن أجهزة الأندرويد</vt:lpstr>
      <vt:lpstr>نظام الجرد ضمن أجهزة الأندرويد</vt:lpstr>
      <vt:lpstr>نظام الجرد ضمن أجهزة الأندرويد</vt:lpstr>
      <vt:lpstr>نظام الجرد ضمن أجهزة الأندرويد</vt:lpstr>
      <vt:lpstr>نظام الجرد ضمن أجهزة الأندرويد</vt:lpstr>
      <vt:lpstr>نظام الجرد ضمن أجهزة الأندرويد</vt:lpstr>
      <vt:lpstr>نظام الجرد ضمن أجهزة الأندرويد</vt:lpstr>
      <vt:lpstr>نظام الجرد ضمن أجهزة الأندرويد</vt:lpstr>
      <vt:lpstr>نظام الجرد ضمن أجهزة الأندرويد</vt:lpstr>
      <vt:lpstr>نظام الجرد ضمن أجهزة الأندرويد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نظام الجرد ضمن أجهزة الأندرويد</dc:title>
  <dc:creator>Lina AlAhmad</dc:creator>
  <cp:lastModifiedBy>Lina AlAhmad</cp:lastModifiedBy>
  <cp:revision>14</cp:revision>
  <dcterms:created xsi:type="dcterms:W3CDTF">2015-03-11T07:58:13Z</dcterms:created>
  <dcterms:modified xsi:type="dcterms:W3CDTF">2015-03-11T10:48:46Z</dcterms:modified>
</cp:coreProperties>
</file>