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2" r:id="rId7"/>
    <p:sldId id="261"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80" r:id="rId25"/>
    <p:sldId id="281" r:id="rId26"/>
    <p:sldId id="282" r:id="rId27"/>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15" autoAdjust="0"/>
    <p:restoredTop sz="94660"/>
  </p:normalViewPr>
  <p:slideViewPr>
    <p:cSldViewPr>
      <p:cViewPr varScale="1">
        <p:scale>
          <a:sx n="74" d="100"/>
          <a:sy n="74" d="100"/>
        </p:scale>
        <p:origin x="-1272" y="-96"/>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grpSp>
        <p:nvGrpSpPr>
          <p:cNvPr id="43" name="Group 42"/>
          <p:cNvGrpSpPr/>
          <p:nvPr/>
        </p:nvGrpSpPr>
        <p:grpSpPr>
          <a:xfrm>
            <a:off x="-382404" y="0"/>
            <a:ext cx="9932332" cy="6858000"/>
            <a:chOff x="-382404" y="0"/>
            <a:chExt cx="9932332" cy="6858000"/>
          </a:xfrm>
        </p:grpSpPr>
        <p:grpSp>
          <p:nvGrpSpPr>
            <p:cNvPr id="44" name="Group 44"/>
            <p:cNvGrpSpPr/>
            <p:nvPr/>
          </p:nvGrpSpPr>
          <p:grpSpPr>
            <a:xfrm>
              <a:off x="0" y="0"/>
              <a:ext cx="9144000" cy="6858000"/>
              <a:chOff x="0" y="0"/>
              <a:chExt cx="9144000" cy="6858000"/>
            </a:xfrm>
          </p:grpSpPr>
          <p:grpSp>
            <p:nvGrpSpPr>
              <p:cNvPr id="70" name="Group 4"/>
              <p:cNvGrpSpPr/>
              <p:nvPr/>
            </p:nvGrpSpPr>
            <p:grpSpPr>
              <a:xfrm>
                <a:off x="0" y="0"/>
                <a:ext cx="2514600" cy="6858000"/>
                <a:chOff x="0" y="0"/>
                <a:chExt cx="2514600" cy="6858000"/>
              </a:xfrm>
            </p:grpSpPr>
            <p:sp>
              <p:nvSpPr>
                <p:cNvPr id="115" name="Rectangle 11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6"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7"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1" name="Group 5"/>
              <p:cNvGrpSpPr/>
              <p:nvPr/>
            </p:nvGrpSpPr>
            <p:grpSpPr>
              <a:xfrm>
                <a:off x="422910" y="0"/>
                <a:ext cx="2514600" cy="6858000"/>
                <a:chOff x="0" y="0"/>
                <a:chExt cx="2514600" cy="6858000"/>
              </a:xfrm>
            </p:grpSpPr>
            <p:sp>
              <p:nvSpPr>
                <p:cNvPr id="85" name="Rectangle 84"/>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11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Rectangle 80"/>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5" name="Freeform 44"/>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Freeform 51"/>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3" name="Hexagon 52"/>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68"/>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649096" y="-21511"/>
            <a:ext cx="3505200" cy="2312889"/>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4733365" y="2708476"/>
            <a:ext cx="3313355" cy="1702160"/>
          </a:xfrm>
        </p:spPr>
        <p:txBody>
          <a:bodyPr>
            <a:normAutofit/>
          </a:bodyPr>
          <a:lstStyle>
            <a:lvl1pPr>
              <a:defRPr sz="3600"/>
            </a:lvl1pPr>
          </a:lstStyle>
          <a:p>
            <a:r>
              <a:rPr lang="en-US" smtClean="0"/>
              <a:t>Click to edit Master title style</a:t>
            </a:r>
            <a:endParaRPr lang="en-US" dirty="0"/>
          </a:p>
        </p:txBody>
      </p:sp>
      <p:sp>
        <p:nvSpPr>
          <p:cNvPr id="3" name="Subtitle 2"/>
          <p:cNvSpPr>
            <a:spLocks noGrp="1"/>
          </p:cNvSpPr>
          <p:nvPr>
            <p:ph type="subTitle" idx="1"/>
          </p:nvPr>
        </p:nvSpPr>
        <p:spPr>
          <a:xfrm>
            <a:off x="4733365" y="4421080"/>
            <a:ext cx="3309803" cy="1260629"/>
          </a:xfrm>
        </p:spPr>
        <p:txBody>
          <a:bodyPr>
            <a:normAutofit/>
          </a:bodyPr>
          <a:lstStyle>
            <a:lvl1pPr marL="0" indent="0" algn="l">
              <a:buNone/>
              <a:defRPr sz="1800">
                <a:solidFill>
                  <a:srgbClr val="42424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a:xfrm>
            <a:off x="4738744" y="1516828"/>
            <a:ext cx="2133600" cy="750981"/>
          </a:xfrm>
        </p:spPr>
        <p:txBody>
          <a:bodyPr anchor="b"/>
          <a:lstStyle>
            <a:lvl1pPr algn="l">
              <a:defRPr sz="2400"/>
            </a:lvl1pPr>
          </a:lstStyle>
          <a:p>
            <a:fld id="{2863C578-ACEF-4B61-859D-E04DF1D46CA6}" type="datetimeFigureOut">
              <a:rPr lang="en-US" smtClean="0"/>
              <a:t>3/17/2015</a:t>
            </a:fld>
            <a:endParaRPr lang="en-US"/>
          </a:p>
        </p:txBody>
      </p:sp>
      <p:sp>
        <p:nvSpPr>
          <p:cNvPr id="50" name="Rectangle 49"/>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Footer Placeholder 4"/>
          <p:cNvSpPr>
            <a:spLocks noGrp="1"/>
          </p:cNvSpPr>
          <p:nvPr>
            <p:ph type="ftr" sz="quarter" idx="11"/>
          </p:nvPr>
        </p:nvSpPr>
        <p:spPr>
          <a:xfrm>
            <a:off x="5303520" y="5719966"/>
            <a:ext cx="2831592" cy="365125"/>
          </a:xfrm>
        </p:spPr>
        <p:txBody>
          <a:bodyPr>
            <a:normAutofit/>
          </a:bodyPr>
          <a:lstStyle>
            <a:lvl1pPr>
              <a:defRPr>
                <a:solidFill>
                  <a:schemeClr val="accent1"/>
                </a:solidFill>
              </a:defRPr>
            </a:lvl1pPr>
          </a:lstStyle>
          <a:p>
            <a:endParaRPr lang="en-US"/>
          </a:p>
        </p:txBody>
      </p:sp>
      <p:sp>
        <p:nvSpPr>
          <p:cNvPr id="6" name="Slide Number Placeholder 5"/>
          <p:cNvSpPr>
            <a:spLocks noGrp="1"/>
          </p:cNvSpPr>
          <p:nvPr>
            <p:ph type="sldNum" sz="quarter" idx="12"/>
          </p:nvPr>
        </p:nvSpPr>
        <p:spPr>
          <a:xfrm>
            <a:off x="4649096" y="5719966"/>
            <a:ext cx="643666" cy="365125"/>
          </a:xfrm>
        </p:spPr>
        <p:txBody>
          <a:bodyPr/>
          <a:lstStyle>
            <a:lvl1pPr>
              <a:defRPr>
                <a:solidFill>
                  <a:schemeClr val="accent1"/>
                </a:solidFill>
              </a:defRPr>
            </a:lvl1pPr>
          </a:lstStyle>
          <a:p>
            <a:fld id="{603B5F70-C786-4655-A6FE-38291FB53112}" type="slidenum">
              <a:rPr lang="en-US" smtClean="0"/>
              <a:t>‹#›</a:t>
            </a:fld>
            <a:endParaRPr lang="en-US"/>
          </a:p>
        </p:txBody>
      </p:sp>
      <p:sp>
        <p:nvSpPr>
          <p:cNvPr id="89" name="Rectangle 88"/>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3C578-ACEF-4B61-859D-E04DF1D46CA6}"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1030147"/>
            <a:ext cx="1484453" cy="4780344"/>
          </a:xfrm>
        </p:spPr>
        <p:txBody>
          <a:bodyPr vert="eaVert" anchor="ctr"/>
          <a:lstStyle/>
          <a:p>
            <a:r>
              <a:rPr lang="en-US" smtClean="0"/>
              <a:t>Click to edit Master title style</a:t>
            </a:r>
            <a:endParaRPr lang="en-US"/>
          </a:p>
        </p:txBody>
      </p:sp>
      <p:sp>
        <p:nvSpPr>
          <p:cNvPr id="3" name="Vertical Text Placeholder 2"/>
          <p:cNvSpPr>
            <a:spLocks noGrp="1"/>
          </p:cNvSpPr>
          <p:nvPr>
            <p:ph type="body" orient="vert" idx="1"/>
          </p:nvPr>
        </p:nvSpPr>
        <p:spPr>
          <a:xfrm>
            <a:off x="1053296" y="1030147"/>
            <a:ext cx="5423704" cy="47803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2863C578-ACEF-4B61-859D-E04DF1D46CA6}"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863C578-ACEF-4B61-859D-E04DF1D46CA6}"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258645" y="2900829"/>
            <a:ext cx="6637468" cy="1362075"/>
          </a:xfrm>
        </p:spPr>
        <p:txBody>
          <a:bodyPr anchor="b"/>
          <a:lstStyle>
            <a:lvl1pPr algn="l">
              <a:defRPr sz="4000" b="0" cap="none" baseline="0"/>
            </a:lvl1pPr>
          </a:lstStyle>
          <a:p>
            <a:r>
              <a:rPr lang="en-US" smtClean="0"/>
              <a:t>Click to edit Master title style</a:t>
            </a:r>
            <a:endParaRPr lang="en-US" dirty="0"/>
          </a:p>
        </p:txBody>
      </p:sp>
      <p:sp>
        <p:nvSpPr>
          <p:cNvPr id="3" name="Text Placeholder 2"/>
          <p:cNvSpPr>
            <a:spLocks noGrp="1"/>
          </p:cNvSpPr>
          <p:nvPr>
            <p:ph type="body" idx="1"/>
          </p:nvPr>
        </p:nvSpPr>
        <p:spPr>
          <a:xfrm>
            <a:off x="1258645" y="4267200"/>
            <a:ext cx="6637467" cy="1520413"/>
          </a:xfrm>
        </p:spPr>
        <p:txBody>
          <a:bodyPr anchor="t"/>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2863C578-ACEF-4B61-859D-E04DF1D46CA6}" type="datetimeFigureOut">
              <a:rPr lang="en-US" smtClean="0"/>
              <a:t>3/17/2015</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2863C578-ACEF-4B61-859D-E04DF1D46CA6}" type="datetimeFigureOut">
              <a:rPr lang="en-US" smtClean="0"/>
              <a:t>3/17/2015</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603B5F70-C786-4655-A6FE-38291FB53112}" type="slidenum">
              <a:rPr lang="en-US" smtClean="0"/>
              <a:t>‹#›</a:t>
            </a:fld>
            <a:endParaRPr lang="en-US"/>
          </a:p>
        </p:txBody>
      </p:sp>
      <p:sp>
        <p:nvSpPr>
          <p:cNvPr id="9" name="Content Placeholder 8"/>
          <p:cNvSpPr>
            <a:spLocks noGrp="1"/>
          </p:cNvSpPr>
          <p:nvPr>
            <p:ph sz="quarter" idx="13"/>
          </p:nvPr>
        </p:nvSpPr>
        <p:spPr>
          <a:xfrm>
            <a:off x="1042416" y="2313432"/>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10"/>
          <p:cNvSpPr>
            <a:spLocks noGrp="1"/>
          </p:cNvSpPr>
          <p:nvPr>
            <p:ph sz="quarter" idx="14"/>
          </p:nvPr>
        </p:nvSpPr>
        <p:spPr>
          <a:xfrm>
            <a:off x="4645152" y="2313431"/>
            <a:ext cx="3419856" cy="349300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showMasterSp="0"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1412111" y="2316009"/>
            <a:ext cx="3057148"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1041721"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5011837" y="2316010"/>
            <a:ext cx="3055717" cy="639762"/>
          </a:xfrm>
        </p:spPr>
        <p:txBody>
          <a:bodyPr anchor="b"/>
          <a:lstStyle>
            <a:lvl1pPr marL="0" indent="0">
              <a:buNone/>
              <a:defRPr sz="2400" b="1">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152" y="2974694"/>
            <a:ext cx="3419856" cy="2835797"/>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2863C578-ACEF-4B61-859D-E04DF1D46CA6}" type="datetimeFigureOut">
              <a:rPr lang="en-US" smtClean="0"/>
              <a:t>3/17/2015</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showMasterSp="0"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2863C578-ACEF-4B61-859D-E04DF1D46CA6}" type="datetimeFigureOut">
              <a:rPr lang="en-US" smtClean="0"/>
              <a:t>3/17/2015</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863C578-ACEF-4B61-859D-E04DF1D46CA6}" type="datetimeFigureOut">
              <a:rPr lang="en-US" smtClean="0"/>
              <a:t>3/17/2015</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2" name="Group 4"/>
              <p:cNvGrpSpPr/>
              <p:nvPr/>
            </p:nvGrpSpPr>
            <p:grpSpPr>
              <a:xfrm>
                <a:off x="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3" name="Group 5"/>
              <p:cNvGrpSpPr/>
              <p:nvPr/>
            </p:nvGrpSpPr>
            <p:grpSpPr>
              <a:xfrm>
                <a:off x="42291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4" name="Group 9"/>
              <p:cNvGrpSpPr/>
              <p:nvPr/>
            </p:nvGrpSpPr>
            <p:grpSpPr>
              <a:xfrm rot="10800000">
                <a:off x="6629400" y="0"/>
                <a:ext cx="2514600" cy="6858000"/>
                <a:chOff x="0" y="0"/>
                <a:chExt cx="2514600" cy="6858000"/>
              </a:xfrm>
            </p:grpSpPr>
            <p:sp>
              <p:nvSpPr>
                <p:cNvPr id="78" name="Rectangle 77"/>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5" name="Rectangle 74"/>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6" name="Rectangle 75"/>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Rectangle 76"/>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7" name="Freeform 46"/>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Freeform 50"/>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2" name="Hexagon 51"/>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Hexagon 54"/>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Hexagon 62"/>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69"/>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70"/>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Rectangle 45"/>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2863C578-ACEF-4B61-859D-E04DF1D46CA6}" type="datetimeFigureOut">
              <a:rPr lang="en-US" smtClean="0"/>
              <a:t>3/17/2015</a:t>
            </a:fld>
            <a:endParaRPr lang="en-US"/>
          </a:p>
        </p:txBody>
      </p:sp>
      <p:sp>
        <p:nvSpPr>
          <p:cNvPr id="7" name="Slide Number Placeholder 6"/>
          <p:cNvSpPr>
            <a:spLocks noGrp="1"/>
          </p:cNvSpPr>
          <p:nvPr>
            <p:ph type="sldNum" sz="quarter" idx="12"/>
          </p:nvPr>
        </p:nvSpPr>
        <p:spPr/>
        <p:txBody>
          <a:bodyPr/>
          <a:lstStyle/>
          <a:p>
            <a:fld id="{603B5F70-C786-4655-A6FE-38291FB53112}" type="slidenum">
              <a:rPr lang="en-US" smtClean="0"/>
              <a:t>‹#›</a:t>
            </a:fld>
            <a:endParaRPr lang="en-US"/>
          </a:p>
        </p:txBody>
      </p:sp>
      <p:sp>
        <p:nvSpPr>
          <p:cNvPr id="58" name="Rectangle 57"/>
          <p:cNvSpPr/>
          <p:nvPr/>
        </p:nvSpPr>
        <p:spPr>
          <a:xfrm>
            <a:off x="905571" y="601883"/>
            <a:ext cx="3562257" cy="5648445"/>
          </a:xfrm>
          <a:prstGeom prst="rect">
            <a:avLst/>
          </a:prstGeom>
          <a:solidFill>
            <a:schemeClr val="bg1"/>
          </a:solidFill>
          <a:ln w="3175">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1145894" y="856527"/>
            <a:ext cx="3090440" cy="5150734"/>
          </a:xfrm>
        </p:spPr>
        <p:txBody>
          <a:bodyPr/>
          <a:lstStyle>
            <a:lvl1pPr>
              <a:defRPr sz="2400"/>
            </a:lvl1pPr>
            <a:lvl2pPr>
              <a:defRPr sz="2200"/>
            </a:lvl2pPr>
            <a:lvl3pPr>
              <a:defRPr sz="2000"/>
            </a:lvl3pPr>
            <a:lvl4pPr>
              <a:defRPr sz="1800"/>
            </a:lvl4pPr>
            <a:lvl5pPr>
              <a:defRPr sz="16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1" name="Rectangle 60"/>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2" name="Title 1"/>
          <p:cNvSpPr>
            <a:spLocks noGrp="1"/>
          </p:cNvSpPr>
          <p:nvPr>
            <p:ph type="title"/>
          </p:nvPr>
        </p:nvSpPr>
        <p:spPr>
          <a:xfrm>
            <a:off x="4739833" y="2657434"/>
            <a:ext cx="3304572" cy="1463153"/>
          </a:xfrm>
        </p:spPr>
        <p:txBody>
          <a:bodyPr anchor="b">
            <a:normAutofit/>
          </a:bodyPr>
          <a:lstStyle>
            <a:lvl1pPr algn="l">
              <a:defRPr sz="2800" b="0"/>
            </a:lvl1pPr>
          </a:lstStyle>
          <a:p>
            <a:r>
              <a:rPr lang="en-US" smtClean="0"/>
              <a:t>Click to edit Master title style</a:t>
            </a:r>
            <a:endParaRPr lang="en-US"/>
          </a:p>
        </p:txBody>
      </p:sp>
      <p:sp>
        <p:nvSpPr>
          <p:cNvPr id="4" name="Text Placeholder 3"/>
          <p:cNvSpPr>
            <a:spLocks noGrp="1"/>
          </p:cNvSpPr>
          <p:nvPr>
            <p:ph type="body" sz="half" idx="2"/>
          </p:nvPr>
        </p:nvSpPr>
        <p:spPr>
          <a:xfrm>
            <a:off x="4736592" y="4136994"/>
            <a:ext cx="3298784" cy="1517904"/>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grpSp>
        <p:nvGrpSpPr>
          <p:cNvPr id="44" name="Group 43"/>
          <p:cNvGrpSpPr/>
          <p:nvPr/>
        </p:nvGrpSpPr>
        <p:grpSpPr>
          <a:xfrm>
            <a:off x="-382404" y="0"/>
            <a:ext cx="9932332" cy="6858000"/>
            <a:chOff x="-382404" y="0"/>
            <a:chExt cx="9932332" cy="6858000"/>
          </a:xfrm>
        </p:grpSpPr>
        <p:grpSp>
          <p:nvGrpSpPr>
            <p:cNvPr id="45" name="Group 44"/>
            <p:cNvGrpSpPr/>
            <p:nvPr/>
          </p:nvGrpSpPr>
          <p:grpSpPr>
            <a:xfrm>
              <a:off x="0" y="0"/>
              <a:ext cx="9144000" cy="6858000"/>
              <a:chOff x="0" y="0"/>
              <a:chExt cx="9144000" cy="6858000"/>
            </a:xfrm>
          </p:grpSpPr>
          <p:grpSp>
            <p:nvGrpSpPr>
              <p:cNvPr id="75" name="Group 4"/>
              <p:cNvGrpSpPr/>
              <p:nvPr/>
            </p:nvGrpSpPr>
            <p:grpSpPr>
              <a:xfrm>
                <a:off x="0" y="0"/>
                <a:ext cx="2514600" cy="6858000"/>
                <a:chOff x="0" y="0"/>
                <a:chExt cx="2514600" cy="6858000"/>
              </a:xfrm>
            </p:grpSpPr>
            <p:sp>
              <p:nvSpPr>
                <p:cNvPr id="87" name="Rectangle 8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8"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6" name="Group 5"/>
              <p:cNvGrpSpPr/>
              <p:nvPr/>
            </p:nvGrpSpPr>
            <p:grpSpPr>
              <a:xfrm>
                <a:off x="422910" y="0"/>
                <a:ext cx="2514600" cy="6858000"/>
                <a:chOff x="0" y="0"/>
                <a:chExt cx="2514600" cy="6858000"/>
              </a:xfrm>
            </p:grpSpPr>
            <p:sp>
              <p:nvSpPr>
                <p:cNvPr id="84" name="Rectangle 83"/>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Rectangle 85"/>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77" name="Group 9"/>
              <p:cNvGrpSpPr/>
              <p:nvPr/>
            </p:nvGrpSpPr>
            <p:grpSpPr>
              <a:xfrm rot="10800000">
                <a:off x="6629400" y="0"/>
                <a:ext cx="2514600" cy="6858000"/>
                <a:chOff x="0" y="0"/>
                <a:chExt cx="2514600" cy="6858000"/>
              </a:xfrm>
            </p:grpSpPr>
            <p:sp>
              <p:nvSpPr>
                <p:cNvPr id="81" name="Rectangle 80"/>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Rectangle 81"/>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8" name="Rectangle 77"/>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Rectangle 78"/>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Rectangle 79"/>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Freeform 45"/>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8" name="Freeform 47"/>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Freeform 49"/>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1" name="Hexagon 50"/>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Hexagon 60"/>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Hexagon 61"/>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Freeform 62"/>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Hexagon 63"/>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Hexagon 64"/>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Hexagon 65"/>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Hexagon 66"/>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Hexagon 67"/>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Hexagon 68"/>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Hexagon 69"/>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Hexagon 70"/>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Hexagon 71"/>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72"/>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73"/>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4" name="Rectangle 93"/>
          <p:cNvSpPr/>
          <p:nvPr/>
        </p:nvSpPr>
        <p:spPr>
          <a:xfrm>
            <a:off x="4561242" y="-21511"/>
            <a:ext cx="3679116" cy="6271840"/>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1" name="Rectangle 10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2" name="Rectangle 101"/>
          <p:cNvSpPr/>
          <p:nvPr/>
        </p:nvSpPr>
        <p:spPr>
          <a:xfrm>
            <a:off x="905571" y="601883"/>
            <a:ext cx="3562257" cy="5648445"/>
          </a:xfrm>
          <a:prstGeom prst="rect">
            <a:avLst/>
          </a:prstGeom>
          <a:solidFill>
            <a:srgbClr val="FFFFFF"/>
          </a:solidFill>
          <a:ln w="3175">
            <a:solidFill>
              <a:schemeClr val="tx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4650889" y="6088284"/>
            <a:ext cx="3505200" cy="8174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4734424" y="2660904"/>
            <a:ext cx="3300984" cy="1463040"/>
          </a:xfrm>
        </p:spPr>
        <p:txBody>
          <a:bodyPr anchor="b">
            <a:normAutofit/>
          </a:bodyPr>
          <a:lstStyle>
            <a:lvl1pPr algn="l">
              <a:defRPr sz="2800" b="0"/>
            </a:lvl1pPr>
          </a:lstStyle>
          <a:p>
            <a:r>
              <a:rPr lang="en-US" smtClean="0"/>
              <a:t>Click to edit Master title style</a:t>
            </a:r>
            <a:endParaRPr lang="en-US"/>
          </a:p>
        </p:txBody>
      </p:sp>
      <p:sp>
        <p:nvSpPr>
          <p:cNvPr id="3" name="Picture Placeholder 2"/>
          <p:cNvSpPr>
            <a:spLocks noGrp="1"/>
          </p:cNvSpPr>
          <p:nvPr>
            <p:ph type="pic" idx="1"/>
          </p:nvPr>
        </p:nvSpPr>
        <p:spPr>
          <a:xfrm>
            <a:off x="1005208" y="693795"/>
            <a:ext cx="3359623" cy="5468112"/>
          </a:xfrm>
        </p:spPr>
        <p:txBody>
          <a:bodyPr/>
          <a:lstStyle>
            <a:lvl1pPr marL="0" indent="0">
              <a:buNone/>
              <a:defRPr sz="3200">
                <a:solidFill>
                  <a:schemeClr val="accent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4734630" y="4133088"/>
            <a:ext cx="3300573" cy="1519561"/>
          </a:xfrm>
        </p:spPr>
        <p:txBody>
          <a:bodyPr>
            <a:normAutofit/>
          </a:bodyPr>
          <a:lstStyle>
            <a:lvl1pPr marL="0" indent="0">
              <a:buNone/>
              <a:defRPr sz="1600">
                <a:solidFill>
                  <a:srgbClr val="42424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2863C578-ACEF-4B61-859D-E04DF1D46CA6}" type="datetimeFigureOut">
              <a:rPr lang="en-US" smtClean="0"/>
              <a:t>3/17/2015</a:t>
            </a:fld>
            <a:endParaRPr lang="en-US"/>
          </a:p>
        </p:txBody>
      </p:sp>
      <p:sp>
        <p:nvSpPr>
          <p:cNvPr id="6" name="Footer Placeholder 5"/>
          <p:cNvSpPr>
            <a:spLocks noGrp="1"/>
          </p:cNvSpPr>
          <p:nvPr>
            <p:ph type="ftr" sz="quarter" idx="11"/>
          </p:nvPr>
        </p:nvSpPr>
        <p:spPr>
          <a:xfrm>
            <a:off x="4641448" y="5724835"/>
            <a:ext cx="3493664" cy="365125"/>
          </a:xfrm>
        </p:spPr>
        <p:txBody>
          <a:bodyPr>
            <a:normAutofit/>
          </a:bodyPr>
          <a:lstStyle/>
          <a:p>
            <a:endParaRPr lang="en-US"/>
          </a:p>
        </p:txBody>
      </p:sp>
      <p:sp>
        <p:nvSpPr>
          <p:cNvPr id="7" name="Slide Number Placeholder 6"/>
          <p:cNvSpPr>
            <a:spLocks noGrp="1"/>
          </p:cNvSpPr>
          <p:nvPr>
            <p:ph type="sldNum" sz="quarter" idx="12"/>
          </p:nvPr>
        </p:nvSpPr>
        <p:spPr/>
        <p:txBody>
          <a:bodyPr/>
          <a:lstStyle/>
          <a:p>
            <a:fld id="{603B5F70-C786-4655-A6FE-38291FB53112}"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bg2">
                <a:shade val="94000"/>
                <a:satMod val="114000"/>
                <a:lumMod val="96000"/>
              </a:schemeClr>
            </a:gs>
            <a:gs pos="62000">
              <a:schemeClr val="bg2">
                <a:tint val="92000"/>
                <a:shade val="66000"/>
                <a:satMod val="110000"/>
                <a:lumMod val="80000"/>
              </a:schemeClr>
            </a:gs>
            <a:gs pos="100000">
              <a:schemeClr val="bg2">
                <a:tint val="89000"/>
                <a:shade val="62000"/>
                <a:satMod val="110000"/>
                <a:lumMod val="72000"/>
              </a:schemeClr>
            </a:gs>
          </a:gsLst>
          <a:lin ang="5400000" scaled="0"/>
          <a:tileRect/>
        </a:gradFill>
        <a:effectLst/>
      </p:bgPr>
    </p:bg>
    <p:spTree>
      <p:nvGrpSpPr>
        <p:cNvPr id="1" name=""/>
        <p:cNvGrpSpPr/>
        <p:nvPr/>
      </p:nvGrpSpPr>
      <p:grpSpPr>
        <a:xfrm>
          <a:off x="0" y="0"/>
          <a:ext cx="0" cy="0"/>
          <a:chOff x="0" y="0"/>
          <a:chExt cx="0" cy="0"/>
        </a:xfrm>
      </p:grpSpPr>
      <p:grpSp>
        <p:nvGrpSpPr>
          <p:cNvPr id="42" name="Group 41"/>
          <p:cNvGrpSpPr/>
          <p:nvPr/>
        </p:nvGrpSpPr>
        <p:grpSpPr>
          <a:xfrm>
            <a:off x="-304800" y="0"/>
            <a:ext cx="9932332" cy="6858000"/>
            <a:chOff x="-382404" y="0"/>
            <a:chExt cx="9932332" cy="6858000"/>
          </a:xfrm>
        </p:grpSpPr>
        <p:grpSp>
          <p:nvGrpSpPr>
            <p:cNvPr id="43" name="Group 44"/>
            <p:cNvGrpSpPr/>
            <p:nvPr/>
          </p:nvGrpSpPr>
          <p:grpSpPr>
            <a:xfrm>
              <a:off x="0" y="0"/>
              <a:ext cx="9144000" cy="6858000"/>
              <a:chOff x="0" y="0"/>
              <a:chExt cx="9144000" cy="6858000"/>
            </a:xfrm>
          </p:grpSpPr>
          <p:grpSp>
            <p:nvGrpSpPr>
              <p:cNvPr id="101" name="Group 4"/>
              <p:cNvGrpSpPr/>
              <p:nvPr/>
            </p:nvGrpSpPr>
            <p:grpSpPr>
              <a:xfrm>
                <a:off x="0" y="0"/>
                <a:ext cx="2514600" cy="6858000"/>
                <a:chOff x="0" y="0"/>
                <a:chExt cx="2514600" cy="6858000"/>
              </a:xfrm>
            </p:grpSpPr>
            <p:sp>
              <p:nvSpPr>
                <p:cNvPr id="113" name="Rectangle 112"/>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Rectangle 2"/>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5" name="Rectangle 3"/>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2" name="Group 5"/>
              <p:cNvGrpSpPr/>
              <p:nvPr/>
            </p:nvGrpSpPr>
            <p:grpSpPr>
              <a:xfrm>
                <a:off x="422910" y="0"/>
                <a:ext cx="2514600" cy="6858000"/>
                <a:chOff x="0" y="0"/>
                <a:chExt cx="2514600" cy="6858000"/>
              </a:xfrm>
            </p:grpSpPr>
            <p:sp>
              <p:nvSpPr>
                <p:cNvPr id="110" name="Rectangle 109"/>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Rectangle 110"/>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Rectangle 111"/>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3" name="Group 9"/>
              <p:cNvGrpSpPr/>
              <p:nvPr/>
            </p:nvGrpSpPr>
            <p:grpSpPr>
              <a:xfrm rot="10800000">
                <a:off x="6629400" y="0"/>
                <a:ext cx="2514600" cy="6858000"/>
                <a:chOff x="0" y="0"/>
                <a:chExt cx="2514600" cy="6858000"/>
              </a:xfrm>
            </p:grpSpPr>
            <p:sp>
              <p:nvSpPr>
                <p:cNvPr id="107" name="Rectangle 106"/>
                <p:cNvSpPr/>
                <p:nvPr/>
              </p:nvSpPr>
              <p:spPr>
                <a:xfrm>
                  <a:off x="914400" y="0"/>
                  <a:ext cx="1600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Rectangle 107"/>
                <p:cNvSpPr/>
                <p:nvPr/>
              </p:nvSpPr>
              <p:spPr>
                <a:xfrm>
                  <a:off x="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Rectangle 108"/>
                <p:cNvSpPr/>
                <p:nvPr/>
              </p:nvSpPr>
              <p:spPr>
                <a:xfrm>
                  <a:off x="2286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4" name="Rectangle 103"/>
              <p:cNvSpPr/>
              <p:nvPr/>
            </p:nvSpPr>
            <p:spPr>
              <a:xfrm>
                <a:off x="3810000" y="0"/>
                <a:ext cx="28194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5" name="Rectangle 104"/>
              <p:cNvSpPr/>
              <p:nvPr/>
            </p:nvSpPr>
            <p:spPr>
              <a:xfrm>
                <a:off x="2895600" y="0"/>
                <a:ext cx="4572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6" name="Rectangle 105"/>
              <p:cNvSpPr/>
              <p:nvPr/>
            </p:nvSpPr>
            <p:spPr>
              <a:xfrm>
                <a:off x="3124200" y="0"/>
                <a:ext cx="762000" cy="6858000"/>
              </a:xfrm>
              <a:prstGeom prst="rect">
                <a:avLst/>
              </a:prstGeom>
              <a:solidFill>
                <a:schemeClr val="bg1">
                  <a:alpha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4" name="Freeform 43"/>
            <p:cNvSpPr/>
            <p:nvPr/>
          </p:nvSpPr>
          <p:spPr>
            <a:xfrm>
              <a:off x="-11875" y="5035138"/>
              <a:ext cx="9144000" cy="1175655"/>
            </a:xfrm>
            <a:custGeom>
              <a:avLst/>
              <a:gdLst>
                <a:gd name="connsiteX0" fmla="*/ 0 w 9144000"/>
                <a:gd name="connsiteY0" fmla="*/ 1116280 h 1175656"/>
                <a:gd name="connsiteX1" fmla="*/ 1674420 w 9144000"/>
                <a:gd name="connsiteY1" fmla="*/ 1163781 h 1175656"/>
                <a:gd name="connsiteX2" fmla="*/ 4120737 w 9144000"/>
                <a:gd name="connsiteY2" fmla="*/ 1045028 h 1175656"/>
                <a:gd name="connsiteX3" fmla="*/ 7172696 w 9144000"/>
                <a:gd name="connsiteY3" fmla="*/ 605641 h 1175656"/>
                <a:gd name="connsiteX4" fmla="*/ 9144000 w 9144000"/>
                <a:gd name="connsiteY4" fmla="*/ 0 h 1175656"/>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270659 h 1330035"/>
                <a:gd name="connsiteX1" fmla="*/ 1674420 w 9144000"/>
                <a:gd name="connsiteY1" fmla="*/ 1318160 h 1330035"/>
                <a:gd name="connsiteX2" fmla="*/ 4120737 w 9144000"/>
                <a:gd name="connsiteY2" fmla="*/ 1199407 h 1330035"/>
                <a:gd name="connsiteX3" fmla="*/ 7172696 w 9144000"/>
                <a:gd name="connsiteY3" fmla="*/ 760020 h 1330035"/>
                <a:gd name="connsiteX4" fmla="*/ 9144000 w 9144000"/>
                <a:gd name="connsiteY4" fmla="*/ 0 h 1330035"/>
                <a:gd name="connsiteX0" fmla="*/ 0 w 9144000"/>
                <a:gd name="connsiteY0" fmla="*/ 1116279 h 1175655"/>
                <a:gd name="connsiteX1" fmla="*/ 1674420 w 9144000"/>
                <a:gd name="connsiteY1" fmla="*/ 1163780 h 1175655"/>
                <a:gd name="connsiteX2" fmla="*/ 4120737 w 9144000"/>
                <a:gd name="connsiteY2" fmla="*/ 1045027 h 1175655"/>
                <a:gd name="connsiteX3" fmla="*/ 7172696 w 9144000"/>
                <a:gd name="connsiteY3" fmla="*/ 605640 h 1175655"/>
                <a:gd name="connsiteX4" fmla="*/ 9144000 w 9144000"/>
                <a:gd name="connsiteY4" fmla="*/ 0 h 117565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1175655">
                  <a:moveTo>
                    <a:pt x="0" y="1116279"/>
                  </a:moveTo>
                  <a:cubicBezTo>
                    <a:pt x="493815" y="1145967"/>
                    <a:pt x="987631" y="1175655"/>
                    <a:pt x="1674420" y="1163780"/>
                  </a:cubicBezTo>
                  <a:cubicBezTo>
                    <a:pt x="2361209" y="1151905"/>
                    <a:pt x="3204358" y="1138050"/>
                    <a:pt x="4120737" y="1045027"/>
                  </a:cubicBezTo>
                  <a:cubicBezTo>
                    <a:pt x="5037116" y="952004"/>
                    <a:pt x="6335486" y="779811"/>
                    <a:pt x="7172696" y="605640"/>
                  </a:cubicBezTo>
                  <a:cubicBezTo>
                    <a:pt x="8009907" y="431469"/>
                    <a:pt x="8866910" y="154379"/>
                    <a:pt x="9144000" y="0"/>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5" name="Freeform 44"/>
            <p:cNvSpPr/>
            <p:nvPr/>
          </p:nvSpPr>
          <p:spPr>
            <a:xfrm>
              <a:off x="-11875" y="3467595"/>
              <a:ext cx="9144000" cy="890650"/>
            </a:xfrm>
            <a:custGeom>
              <a:avLst/>
              <a:gdLst>
                <a:gd name="connsiteX0" fmla="*/ 0 w 9144000"/>
                <a:gd name="connsiteY0" fmla="*/ 890650 h 890650"/>
                <a:gd name="connsiteX1" fmla="*/ 1045028 w 9144000"/>
                <a:gd name="connsiteY1" fmla="*/ 475013 h 890650"/>
                <a:gd name="connsiteX2" fmla="*/ 3111335 w 9144000"/>
                <a:gd name="connsiteY2" fmla="*/ 71252 h 890650"/>
                <a:gd name="connsiteX3" fmla="*/ 5913911 w 9144000"/>
                <a:gd name="connsiteY3" fmla="*/ 71252 h 890650"/>
                <a:gd name="connsiteX4" fmla="*/ 9144000 w 9144000"/>
                <a:gd name="connsiteY4" fmla="*/ 498764 h 89065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0" h="890650">
                  <a:moveTo>
                    <a:pt x="0" y="890650"/>
                  </a:moveTo>
                  <a:cubicBezTo>
                    <a:pt x="263236" y="751114"/>
                    <a:pt x="526472" y="611579"/>
                    <a:pt x="1045028" y="475013"/>
                  </a:cubicBezTo>
                  <a:cubicBezTo>
                    <a:pt x="1563584" y="338447"/>
                    <a:pt x="2299855" y="138545"/>
                    <a:pt x="3111335" y="71252"/>
                  </a:cubicBezTo>
                  <a:cubicBezTo>
                    <a:pt x="3922815" y="3959"/>
                    <a:pt x="4908467" y="0"/>
                    <a:pt x="5913911" y="71252"/>
                  </a:cubicBezTo>
                  <a:cubicBezTo>
                    <a:pt x="6919355" y="142504"/>
                    <a:pt x="8595756" y="427512"/>
                    <a:pt x="9144000" y="498764"/>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6" name="Freeform 45"/>
            <p:cNvSpPr/>
            <p:nvPr/>
          </p:nvSpPr>
          <p:spPr>
            <a:xfrm>
              <a:off x="-23751" y="5640779"/>
              <a:ext cx="3004457" cy="1211283"/>
            </a:xfrm>
            <a:custGeom>
              <a:avLst/>
              <a:gdLst>
                <a:gd name="connsiteX0" fmla="*/ 0 w 3004457"/>
                <a:gd name="connsiteY0" fmla="*/ 0 h 1211283"/>
                <a:gd name="connsiteX1" fmla="*/ 3004457 w 3004457"/>
                <a:gd name="connsiteY1" fmla="*/ 1211283 h 1211283"/>
              </a:gdLst>
              <a:ahLst/>
              <a:cxnLst>
                <a:cxn ang="0">
                  <a:pos x="connsiteX0" y="connsiteY0"/>
                </a:cxn>
                <a:cxn ang="0">
                  <a:pos x="connsiteX1" y="connsiteY1"/>
                </a:cxn>
              </a:cxnLst>
              <a:rect l="l" t="t" r="r" b="b"/>
              <a:pathLst>
                <a:path w="3004457" h="1211283">
                  <a:moveTo>
                    <a:pt x="0" y="0"/>
                  </a:moveTo>
                  <a:cubicBezTo>
                    <a:pt x="1103415" y="501732"/>
                    <a:pt x="2206831" y="1003465"/>
                    <a:pt x="3004457" y="1211283"/>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7" name="Freeform 46"/>
            <p:cNvSpPr/>
            <p:nvPr/>
          </p:nvSpPr>
          <p:spPr>
            <a:xfrm>
              <a:off x="-11875" y="5284519"/>
              <a:ext cx="9144000" cy="1478478"/>
            </a:xfrm>
            <a:custGeom>
              <a:avLst/>
              <a:gdLst>
                <a:gd name="connsiteX0" fmla="*/ 0 w 9144000"/>
                <a:gd name="connsiteY0" fmla="*/ 0 h 1478478"/>
                <a:gd name="connsiteX1" fmla="*/ 1104405 w 9144000"/>
                <a:gd name="connsiteY1" fmla="*/ 344385 h 1478478"/>
                <a:gd name="connsiteX2" fmla="*/ 3194462 w 9144000"/>
                <a:gd name="connsiteY2" fmla="*/ 866899 h 1478478"/>
                <a:gd name="connsiteX3" fmla="*/ 5676405 w 9144000"/>
                <a:gd name="connsiteY3" fmla="*/ 1282536 h 1478478"/>
                <a:gd name="connsiteX4" fmla="*/ 7730836 w 9144000"/>
                <a:gd name="connsiteY4" fmla="*/ 1448790 h 1478478"/>
                <a:gd name="connsiteX5" fmla="*/ 8573984 w 9144000"/>
                <a:gd name="connsiteY5" fmla="*/ 1460665 h 1478478"/>
                <a:gd name="connsiteX6" fmla="*/ 9144000 w 9144000"/>
                <a:gd name="connsiteY6" fmla="*/ 1425039 h 14784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144000" h="1478478">
                  <a:moveTo>
                    <a:pt x="0" y="0"/>
                  </a:moveTo>
                  <a:cubicBezTo>
                    <a:pt x="285997" y="99951"/>
                    <a:pt x="571995" y="199902"/>
                    <a:pt x="1104405" y="344385"/>
                  </a:cubicBezTo>
                  <a:cubicBezTo>
                    <a:pt x="1636815" y="488868"/>
                    <a:pt x="2432462" y="710541"/>
                    <a:pt x="3194462" y="866899"/>
                  </a:cubicBezTo>
                  <a:cubicBezTo>
                    <a:pt x="3956462" y="1023258"/>
                    <a:pt x="4920343" y="1185554"/>
                    <a:pt x="5676405" y="1282536"/>
                  </a:cubicBezTo>
                  <a:cubicBezTo>
                    <a:pt x="6432467" y="1379518"/>
                    <a:pt x="7247906" y="1419102"/>
                    <a:pt x="7730836" y="1448790"/>
                  </a:cubicBezTo>
                  <a:cubicBezTo>
                    <a:pt x="8213766" y="1478478"/>
                    <a:pt x="8338457" y="1464623"/>
                    <a:pt x="8573984" y="1460665"/>
                  </a:cubicBezTo>
                  <a:cubicBezTo>
                    <a:pt x="8809511" y="1456707"/>
                    <a:pt x="8976755" y="1440873"/>
                    <a:pt x="9144000" y="1425039"/>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49" name="Freeform 48"/>
            <p:cNvSpPr/>
            <p:nvPr/>
          </p:nvSpPr>
          <p:spPr>
            <a:xfrm>
              <a:off x="2137558" y="5132120"/>
              <a:ext cx="6982691" cy="1719942"/>
            </a:xfrm>
            <a:custGeom>
              <a:avLst/>
              <a:gdLst>
                <a:gd name="connsiteX0" fmla="*/ 0 w 6982691"/>
                <a:gd name="connsiteY0" fmla="*/ 1719942 h 1719942"/>
                <a:gd name="connsiteX1" fmla="*/ 546265 w 6982691"/>
                <a:gd name="connsiteY1" fmla="*/ 1185553 h 1719942"/>
                <a:gd name="connsiteX2" fmla="*/ 1330037 w 6982691"/>
                <a:gd name="connsiteY2" fmla="*/ 710540 h 1719942"/>
                <a:gd name="connsiteX3" fmla="*/ 2078182 w 6982691"/>
                <a:gd name="connsiteY3" fmla="*/ 437407 h 1719942"/>
                <a:gd name="connsiteX4" fmla="*/ 3348842 w 6982691"/>
                <a:gd name="connsiteY4" fmla="*/ 152399 h 1719942"/>
                <a:gd name="connsiteX5" fmla="*/ 4001985 w 6982691"/>
                <a:gd name="connsiteY5" fmla="*/ 69272 h 1719942"/>
                <a:gd name="connsiteX6" fmla="*/ 5047013 w 6982691"/>
                <a:gd name="connsiteY6" fmla="*/ 9896 h 1719942"/>
                <a:gd name="connsiteX7" fmla="*/ 5890161 w 6982691"/>
                <a:gd name="connsiteY7" fmla="*/ 9896 h 1719942"/>
                <a:gd name="connsiteX8" fmla="*/ 6495803 w 6982691"/>
                <a:gd name="connsiteY8" fmla="*/ 9896 h 1719942"/>
                <a:gd name="connsiteX9" fmla="*/ 6899564 w 6982691"/>
                <a:gd name="connsiteY9" fmla="*/ 33646 h 1719942"/>
                <a:gd name="connsiteX10" fmla="*/ 6982691 w 6982691"/>
                <a:gd name="connsiteY10" fmla="*/ 45522 h 17199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6982691" h="1719942">
                  <a:moveTo>
                    <a:pt x="0" y="1719942"/>
                  </a:moveTo>
                  <a:cubicBezTo>
                    <a:pt x="162296" y="1536864"/>
                    <a:pt x="324592" y="1353787"/>
                    <a:pt x="546265" y="1185553"/>
                  </a:cubicBezTo>
                  <a:cubicBezTo>
                    <a:pt x="767938" y="1017319"/>
                    <a:pt x="1074718" y="835231"/>
                    <a:pt x="1330037" y="710540"/>
                  </a:cubicBezTo>
                  <a:cubicBezTo>
                    <a:pt x="1585356" y="585849"/>
                    <a:pt x="1741715" y="530430"/>
                    <a:pt x="2078182" y="437407"/>
                  </a:cubicBezTo>
                  <a:cubicBezTo>
                    <a:pt x="2414649" y="344384"/>
                    <a:pt x="3028208" y="213755"/>
                    <a:pt x="3348842" y="152399"/>
                  </a:cubicBezTo>
                  <a:cubicBezTo>
                    <a:pt x="3669476" y="91043"/>
                    <a:pt x="3718957" y="93022"/>
                    <a:pt x="4001985" y="69272"/>
                  </a:cubicBezTo>
                  <a:cubicBezTo>
                    <a:pt x="4285013" y="45522"/>
                    <a:pt x="4732317" y="19792"/>
                    <a:pt x="5047013" y="9896"/>
                  </a:cubicBezTo>
                  <a:cubicBezTo>
                    <a:pt x="5361709" y="0"/>
                    <a:pt x="5890161" y="9896"/>
                    <a:pt x="5890161" y="9896"/>
                  </a:cubicBezTo>
                  <a:lnTo>
                    <a:pt x="6495803" y="9896"/>
                  </a:lnTo>
                  <a:cubicBezTo>
                    <a:pt x="6664037" y="13854"/>
                    <a:pt x="6818416" y="27708"/>
                    <a:pt x="6899564" y="33646"/>
                  </a:cubicBezTo>
                  <a:cubicBezTo>
                    <a:pt x="6980712" y="39584"/>
                    <a:pt x="6953003" y="37605"/>
                    <a:pt x="6982691" y="45522"/>
                  </a:cubicBezTo>
                </a:path>
              </a:pathLst>
            </a:custGeom>
            <a:ln w="6350">
              <a:solidFill>
                <a:schemeClr val="bg1">
                  <a:alpha val="2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50" name="Hexagon 49"/>
            <p:cNvSpPr/>
            <p:nvPr/>
          </p:nvSpPr>
          <p:spPr>
            <a:xfrm rot="1800000">
              <a:off x="2996165" y="2859252"/>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p:cNvSpPr/>
            <p:nvPr/>
          </p:nvSpPr>
          <p:spPr>
            <a:xfrm rot="1800000">
              <a:off x="3720065" y="4126078"/>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Hexagon 51"/>
            <p:cNvSpPr/>
            <p:nvPr/>
          </p:nvSpPr>
          <p:spPr>
            <a:xfrm rot="1800000">
              <a:off x="3729591" y="1592427"/>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Hexagon 52"/>
            <p:cNvSpPr/>
            <p:nvPr/>
          </p:nvSpPr>
          <p:spPr>
            <a:xfrm rot="1800000">
              <a:off x="2977115" y="325603"/>
              <a:ext cx="1601400" cy="1388236"/>
            </a:xfrm>
            <a:prstGeom prst="hexagon">
              <a:avLst>
                <a:gd name="adj" fmla="val 28544"/>
                <a:gd name="vf" fmla="val 115470"/>
              </a:avLst>
            </a:prstGeom>
            <a:solidFill>
              <a:schemeClr val="bg1">
                <a:alpha val="4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Hexagon 53"/>
            <p:cNvSpPr/>
            <p:nvPr/>
          </p:nvSpPr>
          <p:spPr>
            <a:xfrm rot="1800000">
              <a:off x="4463014" y="5383378"/>
              <a:ext cx="1601400" cy="1388236"/>
            </a:xfrm>
            <a:prstGeom prst="hexagon">
              <a:avLst>
                <a:gd name="adj" fmla="val 28544"/>
                <a:gd name="vf" fmla="val 115470"/>
              </a:avLst>
            </a:prstGeom>
            <a:solidFill>
              <a:schemeClr val="bg1">
                <a:alpha val="6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800000">
              <a:off x="-382404" y="4201528"/>
              <a:ext cx="1261499"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56357 w 1261499"/>
                <a:gd name="connsiteY5" fmla="*/ 1388236 h 1388236"/>
                <a:gd name="connsiteX6" fmla="*/ 0 w 1261499"/>
                <a:gd name="connsiteY6" fmla="*/ 105098 h 1388236"/>
                <a:gd name="connsiteX0" fmla="*/ 0 w 1261499"/>
                <a:gd name="connsiteY0" fmla="*/ 105098 h 1388236"/>
                <a:gd name="connsiteX1" fmla="*/ 56357 w 1261499"/>
                <a:gd name="connsiteY1" fmla="*/ 0 h 1388236"/>
                <a:gd name="connsiteX2" fmla="*/ 865241 w 1261499"/>
                <a:gd name="connsiteY2" fmla="*/ 0 h 1388236"/>
                <a:gd name="connsiteX3" fmla="*/ 1261499 w 1261499"/>
                <a:gd name="connsiteY3" fmla="*/ 694118 h 1388236"/>
                <a:gd name="connsiteX4" fmla="*/ 865241 w 1261499"/>
                <a:gd name="connsiteY4" fmla="*/ 1388236 h 1388236"/>
                <a:gd name="connsiteX5" fmla="*/ 744578 w 1261499"/>
                <a:gd name="connsiteY5" fmla="*/ 1387893 h 1388236"/>
                <a:gd name="connsiteX6" fmla="*/ 0 w 1261499"/>
                <a:gd name="connsiteY6" fmla="*/ 10509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61499" h="1388236">
                  <a:moveTo>
                    <a:pt x="0" y="105098"/>
                  </a:moveTo>
                  <a:lnTo>
                    <a:pt x="56357" y="0"/>
                  </a:lnTo>
                  <a:lnTo>
                    <a:pt x="865241" y="0"/>
                  </a:lnTo>
                  <a:lnTo>
                    <a:pt x="1261499" y="694118"/>
                  </a:lnTo>
                  <a:lnTo>
                    <a:pt x="865241" y="1388236"/>
                  </a:lnTo>
                  <a:lnTo>
                    <a:pt x="744578" y="1387893"/>
                  </a:lnTo>
                  <a:lnTo>
                    <a:pt x="0" y="105098"/>
                  </a:lnTo>
                  <a:close/>
                </a:path>
              </a:pathLst>
            </a:cu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Hexagon 55"/>
            <p:cNvSpPr/>
            <p:nvPr/>
          </p:nvSpPr>
          <p:spPr>
            <a:xfrm rot="1800000">
              <a:off x="24365" y="540242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Hexagon 56"/>
            <p:cNvSpPr/>
            <p:nvPr/>
          </p:nvSpPr>
          <p:spPr>
            <a:xfrm rot="1800000">
              <a:off x="52941" y="284972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Hexagon 57"/>
            <p:cNvSpPr/>
            <p:nvPr/>
          </p:nvSpPr>
          <p:spPr>
            <a:xfrm rot="1800000">
              <a:off x="776840" y="4126077"/>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Hexagon 58"/>
            <p:cNvSpPr/>
            <p:nvPr/>
          </p:nvSpPr>
          <p:spPr>
            <a:xfrm rot="1800000">
              <a:off x="1510265" y="54119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Hexagon 59"/>
            <p:cNvSpPr/>
            <p:nvPr/>
          </p:nvSpPr>
          <p:spPr>
            <a:xfrm rot="1800000">
              <a:off x="1529316" y="2859252"/>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Hexagon 94"/>
            <p:cNvSpPr/>
            <p:nvPr/>
          </p:nvSpPr>
          <p:spPr>
            <a:xfrm rot="1800000">
              <a:off x="795890" y="1563853"/>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6" name="Hexagon 95"/>
            <p:cNvSpPr/>
            <p:nvPr/>
          </p:nvSpPr>
          <p:spPr>
            <a:xfrm rot="1800000">
              <a:off x="6806166" y="4145128"/>
              <a:ext cx="1601400" cy="1388236"/>
            </a:xfrm>
            <a:prstGeom prst="hexagon">
              <a:avLst>
                <a:gd name="adj" fmla="val 28544"/>
                <a:gd name="vf" fmla="val 115470"/>
              </a:avLst>
            </a:prstGeom>
            <a:solidFill>
              <a:schemeClr val="bg1">
                <a:alpha val="10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Hexagon 96"/>
            <p:cNvSpPr/>
            <p:nvPr/>
          </p:nvSpPr>
          <p:spPr>
            <a:xfrm rot="1800000">
              <a:off x="7549116" y="5421479"/>
              <a:ext cx="1601400" cy="1388236"/>
            </a:xfrm>
            <a:prstGeom prst="hexagon">
              <a:avLst>
                <a:gd name="adj" fmla="val 28544"/>
                <a:gd name="vf" fmla="val 115470"/>
              </a:avLst>
            </a:pr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8" name="Hexagon 97"/>
            <p:cNvSpPr/>
            <p:nvPr/>
          </p:nvSpPr>
          <p:spPr>
            <a:xfrm rot="1800000">
              <a:off x="7549117" y="2868778"/>
              <a:ext cx="1601400" cy="1388236"/>
            </a:xfrm>
            <a:prstGeom prst="hexagon">
              <a:avLst>
                <a:gd name="adj" fmla="val 28544"/>
                <a:gd name="vf" fmla="val 115470"/>
              </a:avLst>
            </a:prstGeom>
            <a:solidFill>
              <a:schemeClr val="bg1">
                <a:alpha val="7000"/>
              </a:schemeClr>
            </a:solidFill>
            <a:ln w="12700">
              <a:solidFill>
                <a:schemeClr val="bg1">
                  <a:alpha val="8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98"/>
            <p:cNvSpPr/>
            <p:nvPr/>
          </p:nvSpPr>
          <p:spPr>
            <a:xfrm rot="1800000">
              <a:off x="8306521" y="4055629"/>
              <a:ext cx="1243407" cy="1388236"/>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118 h 1388236"/>
                <a:gd name="connsiteX1" fmla="*/ 396258 w 1601400"/>
                <a:gd name="connsiteY1" fmla="*/ 0 h 1388236"/>
                <a:gd name="connsiteX2" fmla="*/ 474029 w 1601400"/>
                <a:gd name="connsiteY2" fmla="*/ 4016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243407"/>
                <a:gd name="connsiteY0" fmla="*/ 694118 h 1388236"/>
                <a:gd name="connsiteX1" fmla="*/ 396258 w 1243407"/>
                <a:gd name="connsiteY1" fmla="*/ 0 h 1388236"/>
                <a:gd name="connsiteX2" fmla="*/ 474029 w 1243407"/>
                <a:gd name="connsiteY2" fmla="*/ 4016 h 1388236"/>
                <a:gd name="connsiteX3" fmla="*/ 1243407 w 1243407"/>
                <a:gd name="connsiteY3" fmla="*/ 1325983 h 1388236"/>
                <a:gd name="connsiteX4" fmla="*/ 1205142 w 1243407"/>
                <a:gd name="connsiteY4" fmla="*/ 1388236 h 1388236"/>
                <a:gd name="connsiteX5" fmla="*/ 396258 w 1243407"/>
                <a:gd name="connsiteY5" fmla="*/ 1388236 h 1388236"/>
                <a:gd name="connsiteX6" fmla="*/ 0 w 1243407"/>
                <a:gd name="connsiteY6" fmla="*/ 694118 h 13882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3407" h="1388236">
                  <a:moveTo>
                    <a:pt x="0" y="694118"/>
                  </a:moveTo>
                  <a:lnTo>
                    <a:pt x="396258" y="0"/>
                  </a:lnTo>
                  <a:lnTo>
                    <a:pt x="474029" y="4016"/>
                  </a:lnTo>
                  <a:lnTo>
                    <a:pt x="1243407" y="1325983"/>
                  </a:lnTo>
                  <a:lnTo>
                    <a:pt x="1205142" y="1388236"/>
                  </a:lnTo>
                  <a:lnTo>
                    <a:pt x="396258" y="1388236"/>
                  </a:lnTo>
                  <a:lnTo>
                    <a:pt x="0" y="694118"/>
                  </a:lnTo>
                  <a:close/>
                </a:path>
              </a:pathLst>
            </a:custGeom>
            <a:solidFill>
              <a:schemeClr val="bg1">
                <a:alpha val="400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99"/>
            <p:cNvSpPr/>
            <p:nvPr/>
          </p:nvSpPr>
          <p:spPr>
            <a:xfrm rot="1800000">
              <a:off x="8306771" y="1511524"/>
              <a:ext cx="1241871" cy="1388822"/>
            </a:xfrm>
            <a:custGeom>
              <a:avLst/>
              <a:gdLst>
                <a:gd name="connsiteX0" fmla="*/ 0 w 1601400"/>
                <a:gd name="connsiteY0" fmla="*/ 694118 h 1388236"/>
                <a:gd name="connsiteX1" fmla="*/ 396258 w 1601400"/>
                <a:gd name="connsiteY1" fmla="*/ 0 h 1388236"/>
                <a:gd name="connsiteX2" fmla="*/ 1205142 w 1601400"/>
                <a:gd name="connsiteY2" fmla="*/ 0 h 1388236"/>
                <a:gd name="connsiteX3" fmla="*/ 1601400 w 1601400"/>
                <a:gd name="connsiteY3" fmla="*/ 694118 h 1388236"/>
                <a:gd name="connsiteX4" fmla="*/ 1205142 w 1601400"/>
                <a:gd name="connsiteY4" fmla="*/ 1388236 h 1388236"/>
                <a:gd name="connsiteX5" fmla="*/ 396258 w 1601400"/>
                <a:gd name="connsiteY5" fmla="*/ 1388236 h 1388236"/>
                <a:gd name="connsiteX6" fmla="*/ 0 w 1601400"/>
                <a:gd name="connsiteY6" fmla="*/ 694118 h 1388236"/>
                <a:gd name="connsiteX0" fmla="*/ 0 w 1601400"/>
                <a:gd name="connsiteY0" fmla="*/ 694704 h 1388822"/>
                <a:gd name="connsiteX1" fmla="*/ 396258 w 1601400"/>
                <a:gd name="connsiteY1" fmla="*/ 586 h 1388822"/>
                <a:gd name="connsiteX2" fmla="*/ 482002 w 1601400"/>
                <a:gd name="connsiteY2" fmla="*/ 0 h 1388822"/>
                <a:gd name="connsiteX3" fmla="*/ 1601400 w 1601400"/>
                <a:gd name="connsiteY3" fmla="*/ 694704 h 1388822"/>
                <a:gd name="connsiteX4" fmla="*/ 1205142 w 1601400"/>
                <a:gd name="connsiteY4" fmla="*/ 1388822 h 1388822"/>
                <a:gd name="connsiteX5" fmla="*/ 396258 w 1601400"/>
                <a:gd name="connsiteY5" fmla="*/ 1388822 h 1388822"/>
                <a:gd name="connsiteX6" fmla="*/ 0 w 1601400"/>
                <a:gd name="connsiteY6" fmla="*/ 694704 h 1388822"/>
                <a:gd name="connsiteX0" fmla="*/ 0 w 1241871"/>
                <a:gd name="connsiteY0" fmla="*/ 694704 h 1388822"/>
                <a:gd name="connsiteX1" fmla="*/ 396258 w 1241871"/>
                <a:gd name="connsiteY1" fmla="*/ 586 h 1388822"/>
                <a:gd name="connsiteX2" fmla="*/ 482002 w 1241871"/>
                <a:gd name="connsiteY2" fmla="*/ 0 h 1388822"/>
                <a:gd name="connsiteX3" fmla="*/ 1241871 w 1241871"/>
                <a:gd name="connsiteY3" fmla="*/ 1323912 h 1388822"/>
                <a:gd name="connsiteX4" fmla="*/ 1205142 w 1241871"/>
                <a:gd name="connsiteY4" fmla="*/ 1388822 h 1388822"/>
                <a:gd name="connsiteX5" fmla="*/ 396258 w 1241871"/>
                <a:gd name="connsiteY5" fmla="*/ 1388822 h 1388822"/>
                <a:gd name="connsiteX6" fmla="*/ 0 w 1241871"/>
                <a:gd name="connsiteY6" fmla="*/ 694704 h 13888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41871" h="1388822">
                  <a:moveTo>
                    <a:pt x="0" y="694704"/>
                  </a:moveTo>
                  <a:lnTo>
                    <a:pt x="396258" y="586"/>
                  </a:lnTo>
                  <a:lnTo>
                    <a:pt x="482002" y="0"/>
                  </a:lnTo>
                  <a:lnTo>
                    <a:pt x="1241871" y="1323912"/>
                  </a:lnTo>
                  <a:lnTo>
                    <a:pt x="1205142" y="1388822"/>
                  </a:lnTo>
                  <a:lnTo>
                    <a:pt x="396258" y="1388822"/>
                  </a:lnTo>
                  <a:lnTo>
                    <a:pt x="0" y="694704"/>
                  </a:lnTo>
                  <a:close/>
                </a:path>
              </a:pathLst>
            </a:custGeom>
            <a:solidFill>
              <a:schemeClr val="bg1">
                <a:alpha val="0"/>
              </a:schemeClr>
            </a:solidFill>
            <a:ln w="12700">
              <a:solidFill>
                <a:schemeClr val="bg1">
                  <a:alpha val="12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Rectangle 65"/>
          <p:cNvSpPr/>
          <p:nvPr/>
        </p:nvSpPr>
        <p:spPr>
          <a:xfrm>
            <a:off x="457200" y="333487"/>
            <a:ext cx="8229600" cy="6185647"/>
          </a:xfrm>
          <a:prstGeom prst="rect">
            <a:avLst/>
          </a:prstGeom>
          <a:solidFill>
            <a:schemeClr val="bg1"/>
          </a:solidFill>
          <a:ln w="63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Rectangle 69"/>
          <p:cNvSpPr/>
          <p:nvPr/>
        </p:nvSpPr>
        <p:spPr>
          <a:xfrm>
            <a:off x="4561242" y="-21511"/>
            <a:ext cx="3679116" cy="699244"/>
          </a:xfrm>
          <a:prstGeom prst="rect">
            <a:avLst/>
          </a:prstGeom>
          <a:solidFill>
            <a:srgbClr val="F5F5F5"/>
          </a:solidFill>
          <a:ln>
            <a:solidFill>
              <a:schemeClr val="bg2">
                <a:lumMod val="5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Rectangle 70"/>
          <p:cNvSpPr/>
          <p:nvPr/>
        </p:nvSpPr>
        <p:spPr>
          <a:xfrm>
            <a:off x="4649096" y="-21510"/>
            <a:ext cx="3505200" cy="623938"/>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043490" y="1027664"/>
            <a:ext cx="7024744" cy="1143000"/>
          </a:xfrm>
          <a:prstGeom prst="rect">
            <a:avLst/>
          </a:prstGeom>
        </p:spPr>
        <p:txBody>
          <a:bodyPr vert="horz" lIns="91440" tIns="45720" rIns="91440" bIns="45720" rtlCol="0" anchor="b">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1043492" y="2323652"/>
            <a:ext cx="6777317" cy="350897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5997388" y="224492"/>
            <a:ext cx="2133600" cy="365125"/>
          </a:xfrm>
          <a:prstGeom prst="rect">
            <a:avLst/>
          </a:prstGeom>
        </p:spPr>
        <p:txBody>
          <a:bodyPr vert="horz" lIns="91440" tIns="45720" rIns="91440" bIns="45720" rtlCol="0" anchor="ctr"/>
          <a:lstStyle>
            <a:lvl1pPr algn="r">
              <a:defRPr sz="1200">
                <a:solidFill>
                  <a:srgbClr val="FEFEFE"/>
                </a:solidFill>
              </a:defRPr>
            </a:lvl1pPr>
          </a:lstStyle>
          <a:p>
            <a:fld id="{2863C578-ACEF-4B61-859D-E04DF1D46CA6}" type="datetimeFigureOut">
              <a:rPr lang="en-US" smtClean="0"/>
              <a:t>3/17/2015</a:t>
            </a:fld>
            <a:endParaRPr lang="en-US"/>
          </a:p>
        </p:txBody>
      </p:sp>
      <p:sp>
        <p:nvSpPr>
          <p:cNvPr id="5" name="Footer Placeholder 4"/>
          <p:cNvSpPr>
            <a:spLocks noGrp="1"/>
          </p:cNvSpPr>
          <p:nvPr>
            <p:ph type="ftr" sz="quarter" idx="3"/>
          </p:nvPr>
        </p:nvSpPr>
        <p:spPr>
          <a:xfrm>
            <a:off x="4641448" y="5852160"/>
            <a:ext cx="3502152" cy="365125"/>
          </a:xfrm>
          <a:prstGeom prst="rect">
            <a:avLst/>
          </a:prstGeom>
        </p:spPr>
        <p:txBody>
          <a:bodyPr vert="horz" lIns="91440" tIns="45720" rIns="91440" bIns="45720" rtlCol="0" anchor="ctr"/>
          <a:lstStyle>
            <a:lvl1pPr algn="r">
              <a:defRPr sz="1200">
                <a:solidFill>
                  <a:schemeClr val="accent1"/>
                </a:solidFill>
              </a:defRPr>
            </a:lvl1pPr>
          </a:lstStyle>
          <a:p>
            <a:endParaRPr lang="en-US"/>
          </a:p>
        </p:txBody>
      </p:sp>
      <p:sp>
        <p:nvSpPr>
          <p:cNvPr id="6" name="Slide Number Placeholder 5"/>
          <p:cNvSpPr>
            <a:spLocks noGrp="1"/>
          </p:cNvSpPr>
          <p:nvPr>
            <p:ph type="sldNum" sz="quarter" idx="4"/>
          </p:nvPr>
        </p:nvSpPr>
        <p:spPr>
          <a:xfrm>
            <a:off x="4649096" y="224491"/>
            <a:ext cx="1332156" cy="365125"/>
          </a:xfrm>
          <a:prstGeom prst="rect">
            <a:avLst/>
          </a:prstGeom>
        </p:spPr>
        <p:txBody>
          <a:bodyPr vert="horz" lIns="91440" tIns="45720" rIns="91440" bIns="45720" rtlCol="0" anchor="ctr"/>
          <a:lstStyle>
            <a:lvl1pPr algn="l">
              <a:defRPr sz="1200">
                <a:solidFill>
                  <a:srgbClr val="FEFEFE"/>
                </a:solidFill>
              </a:defRPr>
            </a:lvl1pPr>
          </a:lstStyle>
          <a:p>
            <a:fld id="{603B5F70-C786-4655-A6FE-38291FB53112}"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spcBef>
          <a:spcPct val="0"/>
        </a:spcBef>
        <a:buNone/>
        <a:defRPr sz="4000" kern="1200">
          <a:solidFill>
            <a:schemeClr val="accent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274320" algn="l" defTabSz="914400" rtl="0" eaLnBrk="1" latinLnBrk="0" hangingPunct="1">
        <a:spcBef>
          <a:spcPct val="20000"/>
        </a:spcBef>
        <a:buClr>
          <a:schemeClr val="accent1"/>
        </a:buClr>
        <a:buSzPct val="76000"/>
        <a:buFont typeface="Wingdings 2" pitchFamily="18" charset="2"/>
        <a:buChar char=""/>
        <a:defRPr sz="2400" kern="1200">
          <a:solidFill>
            <a:schemeClr val="tx2"/>
          </a:solidFill>
          <a:latin typeface="+mn-lt"/>
          <a:ea typeface="+mn-ea"/>
          <a:cs typeface="+mn-cs"/>
        </a:defRPr>
      </a:lvl1pPr>
      <a:lvl2pPr marL="640080" indent="-274320" algn="l" defTabSz="914400" rtl="0" eaLnBrk="1" latinLnBrk="0" hangingPunct="1">
        <a:spcBef>
          <a:spcPct val="20000"/>
        </a:spcBef>
        <a:buClr>
          <a:schemeClr val="accent1"/>
        </a:buClr>
        <a:buSzPct val="76000"/>
        <a:buFont typeface="Wingdings 2" pitchFamily="18" charset="2"/>
        <a:buChar char=""/>
        <a:defRPr sz="2200" kern="1200">
          <a:solidFill>
            <a:schemeClr val="tx2"/>
          </a:solidFill>
          <a:latin typeface="+mn-lt"/>
          <a:ea typeface="+mn-ea"/>
          <a:cs typeface="+mn-cs"/>
        </a:defRPr>
      </a:lvl2pPr>
      <a:lvl3pPr marL="914400" indent="-228600" algn="l" defTabSz="914400" rtl="0" eaLnBrk="1" latinLnBrk="0" hangingPunct="1">
        <a:spcBef>
          <a:spcPct val="20000"/>
        </a:spcBef>
        <a:buClr>
          <a:schemeClr val="accent1"/>
        </a:buClr>
        <a:buSzPct val="76000"/>
        <a:buFont typeface="Wingdings 2" pitchFamily="18" charset="2"/>
        <a:buChar char=""/>
        <a:defRPr sz="2000" kern="1200">
          <a:solidFill>
            <a:schemeClr val="tx2"/>
          </a:solidFill>
          <a:latin typeface="+mn-lt"/>
          <a:ea typeface="+mn-ea"/>
          <a:cs typeface="+mn-cs"/>
        </a:defRPr>
      </a:lvl3pPr>
      <a:lvl4pPr marL="1124712" indent="-228600" algn="l" defTabSz="914400" rtl="0" eaLnBrk="1" latinLnBrk="0" hangingPunct="1">
        <a:spcBef>
          <a:spcPct val="20000"/>
        </a:spcBef>
        <a:buClr>
          <a:schemeClr val="accent1"/>
        </a:buClr>
        <a:buSzPct val="76000"/>
        <a:buFont typeface="Wingdings 2" pitchFamily="18" charset="2"/>
        <a:buChar char=""/>
        <a:defRPr sz="1800" kern="1200">
          <a:solidFill>
            <a:schemeClr val="tx2"/>
          </a:solidFill>
          <a:latin typeface="+mn-lt"/>
          <a:ea typeface="+mn-ea"/>
          <a:cs typeface="+mn-cs"/>
        </a:defRPr>
      </a:lvl4pPr>
      <a:lvl5pPr marL="1325880" indent="-228600" algn="l" defTabSz="914400" rtl="0" eaLnBrk="1" latinLnBrk="0" hangingPunct="1">
        <a:spcBef>
          <a:spcPct val="20000"/>
        </a:spcBef>
        <a:buClr>
          <a:schemeClr val="accent1"/>
        </a:buClr>
        <a:buSzPct val="76000"/>
        <a:buFont typeface="Wingdings 2" pitchFamily="18" charset="2"/>
        <a:buChar char=""/>
        <a:defRPr sz="1600" kern="1200" baseline="0">
          <a:solidFill>
            <a:schemeClr val="tx2"/>
          </a:solidFill>
          <a:latin typeface="+mn-lt"/>
          <a:ea typeface="+mn-ea"/>
          <a:cs typeface="+mn-cs"/>
        </a:defRPr>
      </a:lvl5pPr>
      <a:lvl6pPr marL="1517904"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6pPr>
      <a:lvl7pPr marL="1719072"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7pPr>
      <a:lvl8pPr marL="1920240"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8pPr>
      <a:lvl9pPr marL="2121408" indent="-228600" algn="l" defTabSz="914400" rtl="0" eaLnBrk="1" latinLnBrk="0" hangingPunct="1">
        <a:spcBef>
          <a:spcPct val="20000"/>
        </a:spcBef>
        <a:buClr>
          <a:schemeClr val="accent1"/>
        </a:buClr>
        <a:buSzPct val="76000"/>
        <a:buFont typeface="Wingdings 2"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5.png"/><Relationship Id="rId4" Type="http://schemas.openxmlformats.org/officeDocument/2006/relationships/image" Target="../media/image4.jpg"/></Relationships>
</file>

<file path=ppt/slides/_rels/slide10.xml.rels><?xml version="1.0" encoding="UTF-8" standalone="yes"?>
<Relationships xmlns="http://schemas.openxmlformats.org/package/2006/relationships"><Relationship Id="rId3" Type="http://schemas.openxmlformats.org/officeDocument/2006/relationships/image" Target="../media/image15.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17.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3.jpg"/></Relationships>
</file>

<file path=ppt/slides/_rels/slide2.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5.jpg"/></Relationships>
</file>

<file path=ppt/slides/_rels/slide21.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27.jpg"/></Relationships>
</file>

<file path=ppt/slides/_rels/slide22.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29.jpg"/><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31.jpg"/><Relationship Id="rId1" Type="http://schemas.openxmlformats.org/officeDocument/2006/relationships/slideLayout" Target="../slideLayouts/slideLayout2.xml"/><Relationship Id="rId4" Type="http://schemas.openxmlformats.org/officeDocument/2006/relationships/image" Target="../media/image32.jpg"/></Relationships>
</file>

<file path=ppt/slides/_rels/slide2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7.gif"/><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8.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9.gif"/></Relationships>
</file>

<file path=ppt/slides/_rels/slide8.xml.rels><?xml version="1.0" encoding="UTF-8" standalone="yes"?>
<Relationships xmlns="http://schemas.openxmlformats.org/package/2006/relationships"><Relationship Id="rId3" Type="http://schemas.openxmlformats.org/officeDocument/2006/relationships/image" Target="../media/image10.gif"/><Relationship Id="rId2" Type="http://schemas.openxmlformats.org/officeDocument/2006/relationships/image" Target="../media/image5.png"/><Relationship Id="rId1" Type="http://schemas.openxmlformats.org/officeDocument/2006/relationships/slideLayout" Target="../slideLayouts/slideLayout2.xml"/><Relationship Id="rId5" Type="http://schemas.openxmlformats.org/officeDocument/2006/relationships/image" Target="../media/image12.gif"/><Relationship Id="rId4" Type="http://schemas.openxmlformats.org/officeDocument/2006/relationships/image" Target="../media/image11.gif"/></Relationships>
</file>

<file path=ppt/slides/_rels/slide9.xml.rels><?xml version="1.0" encoding="UTF-8" standalone="yes"?>
<Relationships xmlns="http://schemas.openxmlformats.org/package/2006/relationships"><Relationship Id="rId3" Type="http://schemas.openxmlformats.org/officeDocument/2006/relationships/image" Target="../media/image13.gif"/><Relationship Id="rId2" Type="http://schemas.openxmlformats.org/officeDocument/2006/relationships/image" Target="../media/image5.png"/><Relationship Id="rId1" Type="http://schemas.openxmlformats.org/officeDocument/2006/relationships/slideLayout" Target="../slideLayouts/slideLayout2.xml"/><Relationship Id="rId4" Type="http://schemas.openxmlformats.org/officeDocument/2006/relationships/image" Target="../media/image14.gif"/></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Title 1"/>
          <p:cNvSpPr>
            <a:spLocks noGrp="1"/>
          </p:cNvSpPr>
          <p:nvPr>
            <p:ph type="ctrTitle"/>
          </p:nvPr>
        </p:nvSpPr>
        <p:spPr>
          <a:xfrm>
            <a:off x="5266397" y="2492896"/>
            <a:ext cx="3313355" cy="1008556"/>
          </a:xfrm>
        </p:spPr>
        <p:txBody>
          <a:bodyPr>
            <a:normAutofit fontScale="90000"/>
          </a:bodyPr>
          <a:lstStyle/>
          <a:p>
            <a:pPr algn="ctr"/>
            <a:r>
              <a:rPr lang="ar-SA" b="1" dirty="0" smtClean="0">
                <a:solidFill>
                  <a:srgbClr val="0070C0"/>
                </a:solidFill>
                <a:latin typeface="Times New Roman" pitchFamily="18" charset="0"/>
                <a:cs typeface="Times New Roman" pitchFamily="18" charset="0"/>
              </a:rPr>
              <a:t>نظام الفنادق </a:t>
            </a:r>
            <a:r>
              <a:rPr lang="en-US" b="1" dirty="0" smtClean="0">
                <a:solidFill>
                  <a:srgbClr val="0070C0"/>
                </a:solidFill>
                <a:latin typeface="Times New Roman" pitchFamily="18" charset="0"/>
                <a:cs typeface="Times New Roman" pitchFamily="18" charset="0"/>
              </a:rPr>
              <a:t/>
            </a:r>
            <a:br>
              <a:rPr lang="en-US" b="1" dirty="0" smtClean="0">
                <a:solidFill>
                  <a:srgbClr val="0070C0"/>
                </a:solidFill>
                <a:latin typeface="Times New Roman" pitchFamily="18" charset="0"/>
                <a:cs typeface="Times New Roman" pitchFamily="18" charset="0"/>
              </a:rPr>
            </a:br>
            <a:r>
              <a:rPr lang="ar-SA" b="1" dirty="0" smtClean="0">
                <a:solidFill>
                  <a:srgbClr val="0070C0"/>
                </a:solidFill>
                <a:latin typeface="Times New Roman" pitchFamily="18" charset="0"/>
                <a:cs typeface="Times New Roman" pitchFamily="18" charset="0"/>
              </a:rPr>
              <a:t>ضمن برنامج المنارة</a:t>
            </a:r>
            <a:endParaRPr lang="en-US" b="1" dirty="0">
              <a:solidFill>
                <a:srgbClr val="0070C0"/>
              </a:solidFill>
              <a:latin typeface="Times New Roman" pitchFamily="18" charset="0"/>
              <a:cs typeface="Times New Roman" pitchFamily="18" charset="0"/>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332656"/>
            <a:ext cx="2466975" cy="1847850"/>
          </a:xfrm>
          <a:prstGeom prst="rect">
            <a:avLst/>
          </a:prstGeom>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763688" y="2348880"/>
            <a:ext cx="2619375" cy="1743075"/>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236712" y="4267200"/>
            <a:ext cx="2724150" cy="1676400"/>
          </a:xfrm>
          <a:prstGeom prst="rect">
            <a:avLst/>
          </a:prstGeom>
        </p:spPr>
      </p:pic>
      <p:pic>
        <p:nvPicPr>
          <p:cNvPr id="11" name="Picture 2"/>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614193" y="247508"/>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821166538"/>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42" presetClass="entr" presetSubtype="0" fill="hold" grpId="0" nodeType="clickEffect">
                                  <p:stCondLst>
                                    <p:cond delay="0"/>
                                  </p:stCondLst>
                                  <p:childTnLst>
                                    <p:set>
                                      <p:cBhvr>
                                        <p:cTn id="21" dur="1" fill="hold">
                                          <p:stCondLst>
                                            <p:cond delay="0"/>
                                          </p:stCondLst>
                                        </p:cTn>
                                        <p:tgtEl>
                                          <p:spTgt spid="2"/>
                                        </p:tgtEl>
                                        <p:attrNameLst>
                                          <p:attrName>style.visibility</p:attrName>
                                        </p:attrNameLst>
                                      </p:cBhvr>
                                      <p:to>
                                        <p:strVal val="visible"/>
                                      </p:to>
                                    </p:set>
                                    <p:animEffect transition="in" filter="fade">
                                      <p:cBhvr>
                                        <p:cTn id="22" dur="1000"/>
                                        <p:tgtEl>
                                          <p:spTgt spid="2"/>
                                        </p:tgtEl>
                                      </p:cBhvr>
                                    </p:animEffect>
                                    <p:anim calcmode="lin" valueType="num">
                                      <p:cBhvr>
                                        <p:cTn id="23" dur="1000" fill="hold"/>
                                        <p:tgtEl>
                                          <p:spTgt spid="2"/>
                                        </p:tgtEl>
                                        <p:attrNameLst>
                                          <p:attrName>ppt_x</p:attrName>
                                        </p:attrNameLst>
                                      </p:cBhvr>
                                      <p:tavLst>
                                        <p:tav tm="0">
                                          <p:val>
                                            <p:strVal val="#ppt_x"/>
                                          </p:val>
                                        </p:tav>
                                        <p:tav tm="100000">
                                          <p:val>
                                            <p:strVal val="#ppt_x"/>
                                          </p:val>
                                        </p:tav>
                                      </p:tavLst>
                                    </p:anim>
                                    <p:anim calcmode="lin" valueType="num">
                                      <p:cBhvr>
                                        <p:cTn id="2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23886" y="3429000"/>
            <a:ext cx="5191125" cy="2981325"/>
          </a:xfrm>
          <a:prstGeom prst="rect">
            <a:avLst/>
          </a:prstGeom>
        </p:spPr>
      </p:pic>
      <p:sp>
        <p:nvSpPr>
          <p:cNvPr id="8" name="Rounded Rectangular Callout 7"/>
          <p:cNvSpPr/>
          <p:nvPr/>
        </p:nvSpPr>
        <p:spPr bwMode="auto">
          <a:xfrm>
            <a:off x="251520" y="1484784"/>
            <a:ext cx="3450476" cy="1008112"/>
          </a:xfrm>
          <a:prstGeom prst="wedgeRoundRectCallout">
            <a:avLst>
              <a:gd name="adj1" fmla="val 96326"/>
              <a:gd name="adj2" fmla="val 151744"/>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SA" sz="1200" b="1" dirty="0" smtClean="0">
                <a:solidFill>
                  <a:schemeClr val="tx1"/>
                </a:solidFill>
                <a:latin typeface="Times New Roman" pitchFamily="18" charset="0"/>
                <a:cs typeface="Times New Roman" pitchFamily="18" charset="0"/>
              </a:rPr>
              <a:t>من خلال بطاقة شريحة التسعير يمكن للمستخدم تعريف عدّة شرائح حيث يمكنه التحكم بعدد الايام والسعر للغرفة وللشخص الراشد وللطفل.</a:t>
            </a:r>
          </a:p>
        </p:txBody>
      </p:sp>
    </p:spTree>
    <p:extLst>
      <p:ext uri="{BB962C8B-B14F-4D97-AF65-F5344CB8AC3E}">
        <p14:creationId xmlns:p14="http://schemas.microsoft.com/office/powerpoint/2010/main" val="3696896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3759" y="1245250"/>
            <a:ext cx="5502598" cy="3047846"/>
          </a:xfrm>
          <a:prstGeom prst="rect">
            <a:avLst/>
          </a:prstGeom>
        </p:spPr>
      </p:pic>
      <p:sp>
        <p:nvSpPr>
          <p:cNvPr id="6" name="Rounded Rectangular Callout 5"/>
          <p:cNvSpPr/>
          <p:nvPr/>
        </p:nvSpPr>
        <p:spPr bwMode="auto">
          <a:xfrm>
            <a:off x="107504" y="1245250"/>
            <a:ext cx="3234452" cy="1279466"/>
          </a:xfrm>
          <a:prstGeom prst="wedgeRoundRectCallout">
            <a:avLst>
              <a:gd name="adj1" fmla="val 77213"/>
              <a:gd name="adj2" fmla="val -3950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200" b="1" dirty="0" smtClean="0">
                <a:solidFill>
                  <a:schemeClr val="tx1"/>
                </a:solidFill>
                <a:latin typeface="Times New Roman" pitchFamily="18" charset="0"/>
                <a:cs typeface="Times New Roman" pitchFamily="18" charset="0"/>
              </a:rPr>
              <a:t>تستخدم بطاقة موسم لتعريف عدد من المواسم التي يعمل وفقها الفندق حيث يمكن تعريف عدد غير محدّد من المواسم السياحيّة</a:t>
            </a:r>
            <a:r>
              <a:rPr lang="ar-SA" sz="1200" b="1" dirty="0" smtClean="0">
                <a:solidFill>
                  <a:schemeClr val="tx1"/>
                </a:solidFill>
                <a:latin typeface="Times New Roman" pitchFamily="18" charset="0"/>
                <a:cs typeface="Times New Roman" pitchFamily="18" charset="0"/>
              </a:rPr>
              <a:t>، </a:t>
            </a:r>
            <a:r>
              <a:rPr lang="ar-LB" sz="1200" b="1" dirty="0" smtClean="0">
                <a:solidFill>
                  <a:schemeClr val="tx1"/>
                </a:solidFill>
                <a:latin typeface="Times New Roman" pitchFamily="18" charset="0"/>
                <a:cs typeface="Times New Roman" pitchFamily="18" charset="0"/>
              </a:rPr>
              <a:t>كما و يظهر في هذه النافذة جميع شرائح التسعير التي تم إضافتها إلى البرنامج و يتم من خلال هذه النافذة تعديل سعر محدّد تم تسجيله سابقاً في بطاقة شريحة التسعير.</a:t>
            </a:r>
            <a:endParaRPr lang="ar-LB" sz="1200" b="1" dirty="0">
              <a:solidFill>
                <a:schemeClr val="tx1"/>
              </a:solidFill>
              <a:latin typeface="Times New Roman" pitchFamily="18" charset="0"/>
              <a:cs typeface="Times New Roman" pitchFamily="18" charset="0"/>
            </a:endParaRPr>
          </a:p>
        </p:txBody>
      </p:sp>
      <p:sp>
        <p:nvSpPr>
          <p:cNvPr id="8" name="Up Arrow Callout 7"/>
          <p:cNvSpPr/>
          <p:nvPr/>
        </p:nvSpPr>
        <p:spPr>
          <a:xfrm rot="701427">
            <a:off x="6417507" y="3861048"/>
            <a:ext cx="2541087" cy="2520280"/>
          </a:xfrm>
          <a:prstGeom prst="upArrowCallout">
            <a:avLst>
              <a:gd name="adj1" fmla="val 0"/>
              <a:gd name="adj2" fmla="val 5110"/>
              <a:gd name="adj3" fmla="val 25000"/>
              <a:gd name="adj4" fmla="val 649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en-US" sz="1400" b="1" dirty="0" err="1" smtClean="0">
                <a:solidFill>
                  <a:schemeClr val="tx1"/>
                </a:solidFill>
                <a:effectLst/>
                <a:latin typeface="Times New Roman" pitchFamily="18" charset="0"/>
                <a:cs typeface="Times New Roman" pitchFamily="18" charset="0"/>
              </a:rPr>
              <a:t>يظهر</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في</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هذا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الحقل</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جميع</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شرائح</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التسعير</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التي</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تم</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تعريفها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حيث</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يستفاد</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من</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هذا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الحقل</a:t>
            </a:r>
            <a:r>
              <a:rPr lang="en-US" sz="1400" b="1" dirty="0" smtClean="0">
                <a:solidFill>
                  <a:schemeClr val="tx1"/>
                </a:solidFill>
                <a:effectLst/>
                <a:latin typeface="Times New Roman" pitchFamily="18" charset="0"/>
                <a:cs typeface="Times New Roman" pitchFamily="18" charset="0"/>
              </a:rPr>
              <a:t> </a:t>
            </a:r>
          </a:p>
          <a:p>
            <a:pPr algn="r" rtl="1"/>
            <a:r>
              <a:rPr lang="en-US" sz="1400" b="1" dirty="0" err="1" smtClean="0">
                <a:solidFill>
                  <a:schemeClr val="tx1"/>
                </a:solidFill>
                <a:effectLst/>
                <a:latin typeface="Times New Roman" pitchFamily="18" charset="0"/>
                <a:cs typeface="Times New Roman" pitchFamily="18" charset="0"/>
              </a:rPr>
              <a:t>في</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إظهار</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البيانات</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التي</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تم</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إدخالها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إليها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في</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حقول</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تسعير</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الشريحة</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لهذا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الموسم</a:t>
            </a:r>
            <a:r>
              <a:rPr lang="en-US" sz="1400" b="1" dirty="0" smtClean="0">
                <a:solidFill>
                  <a:schemeClr val="tx1"/>
                </a:solidFill>
                <a:effectLst/>
                <a:latin typeface="Times New Roman" pitchFamily="18" charset="0"/>
                <a:cs typeface="Times New Roman" pitchFamily="18" charset="0"/>
              </a:rPr>
              <a:t> و </a:t>
            </a:r>
            <a:r>
              <a:rPr lang="en-US" sz="1400" b="1" dirty="0" err="1" smtClean="0">
                <a:solidFill>
                  <a:schemeClr val="tx1"/>
                </a:solidFill>
                <a:effectLst/>
                <a:latin typeface="Times New Roman" pitchFamily="18" charset="0"/>
                <a:cs typeface="Times New Roman" pitchFamily="18" charset="0"/>
              </a:rPr>
              <a:t>أيضاً</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لتغييرالتسعير</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بعد</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تفعيل</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أحد</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الشرائح</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التي</a:t>
            </a:r>
            <a:r>
              <a:rPr lang="en-US" sz="1400" b="1" dirty="0" smtClean="0">
                <a:solidFill>
                  <a:schemeClr val="tx1"/>
                </a:solidFill>
                <a:effectLst/>
                <a:latin typeface="Times New Roman" pitchFamily="18" charset="0"/>
                <a:cs typeface="Times New Roman" pitchFamily="18" charset="0"/>
              </a:rPr>
              <a:t> </a:t>
            </a:r>
            <a:r>
              <a:rPr lang="en-US" sz="1400" b="1" dirty="0" err="1" smtClean="0">
                <a:solidFill>
                  <a:schemeClr val="tx1"/>
                </a:solidFill>
                <a:effectLst/>
                <a:latin typeface="Times New Roman" pitchFamily="18" charset="0"/>
                <a:cs typeface="Times New Roman" pitchFamily="18" charset="0"/>
              </a:rPr>
              <a:t>ظهرت</a:t>
            </a:r>
            <a:r>
              <a:rPr lang="en-US" sz="1400" b="1" dirty="0" smtClean="0">
                <a:solidFill>
                  <a:schemeClr val="tx1"/>
                </a:solidFill>
                <a:effectLst/>
                <a:latin typeface="Times New Roman" pitchFamily="18" charset="0"/>
                <a:cs typeface="Times New Roman" pitchFamily="18" charset="0"/>
              </a:rPr>
              <a:t>.</a:t>
            </a:r>
          </a:p>
        </p:txBody>
      </p:sp>
      <p:sp>
        <p:nvSpPr>
          <p:cNvPr id="9" name="Up Arrow Callout 8"/>
          <p:cNvSpPr/>
          <p:nvPr/>
        </p:nvSpPr>
        <p:spPr>
          <a:xfrm rot="21121704">
            <a:off x="3019550" y="4309277"/>
            <a:ext cx="2831236" cy="602997"/>
          </a:xfrm>
          <a:prstGeom prst="upArrowCallout">
            <a:avLst>
              <a:gd name="adj1" fmla="val 0"/>
              <a:gd name="adj2" fmla="val 5110"/>
              <a:gd name="adj3" fmla="val 25000"/>
              <a:gd name="adj4" fmla="val 64977"/>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LB" sz="1200" b="1" dirty="0" smtClean="0">
                <a:solidFill>
                  <a:schemeClr val="tx1"/>
                </a:solidFill>
                <a:effectLst/>
                <a:latin typeface="Times New Roman" pitchFamily="18" charset="0"/>
                <a:cs typeface="Times New Roman" pitchFamily="18" charset="0"/>
              </a:rPr>
              <a:t>عند الضغط على زر تحصيص تظهر نافذة شريحة </a:t>
            </a:r>
            <a:endParaRPr lang="en-US" sz="1200" b="1" dirty="0" smtClean="0">
              <a:solidFill>
                <a:schemeClr val="tx1"/>
              </a:solidFill>
              <a:effectLst/>
              <a:latin typeface="Times New Roman" pitchFamily="18" charset="0"/>
              <a:cs typeface="Times New Roman" pitchFamily="18" charset="0"/>
            </a:endParaRPr>
          </a:p>
        </p:txBody>
      </p:sp>
      <p:sp>
        <p:nvSpPr>
          <p:cNvPr id="10" name="Vertical Scroll 9"/>
          <p:cNvSpPr/>
          <p:nvPr/>
        </p:nvSpPr>
        <p:spPr>
          <a:xfrm>
            <a:off x="107504" y="2769173"/>
            <a:ext cx="3096344" cy="3972195"/>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SA" dirty="0" smtClean="0">
                <a:solidFill>
                  <a:schemeClr val="tx1"/>
                </a:solidFill>
                <a:effectLst/>
                <a:latin typeface="Times New Roman" pitchFamily="18" charset="0"/>
                <a:cs typeface="Times New Roman" pitchFamily="18" charset="0"/>
              </a:rPr>
              <a:t>1- </a:t>
            </a:r>
            <a:r>
              <a:rPr lang="en-US" dirty="0" err="1" smtClean="0">
                <a:solidFill>
                  <a:schemeClr val="tx1"/>
                </a:solidFill>
                <a:effectLst/>
                <a:latin typeface="Times New Roman" pitchFamily="18" charset="0"/>
                <a:cs typeface="Times New Roman" pitchFamily="18" charset="0"/>
              </a:rPr>
              <a:t>لا</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يمكن</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تغيير</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سعر</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شريحة</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التسعير</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دون</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تفعيلها</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من</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حقل</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شرائح</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التسعير</a:t>
            </a:r>
            <a:r>
              <a:rPr lang="en-US" dirty="0" smtClean="0">
                <a:solidFill>
                  <a:schemeClr val="tx1"/>
                </a:solidFill>
                <a:effectLst/>
                <a:latin typeface="Times New Roman" pitchFamily="18" charset="0"/>
                <a:cs typeface="Times New Roman" pitchFamily="18" charset="0"/>
              </a:rPr>
              <a:t> </a:t>
            </a:r>
          </a:p>
          <a:p>
            <a:pPr algn="r" rtl="1"/>
            <a:r>
              <a:rPr lang="ar-SA" dirty="0" smtClean="0">
                <a:solidFill>
                  <a:schemeClr val="tx1"/>
                </a:solidFill>
                <a:effectLst/>
                <a:latin typeface="Times New Roman" pitchFamily="18" charset="0"/>
                <a:cs typeface="Times New Roman" pitchFamily="18" charset="0"/>
              </a:rPr>
              <a:t>2- </a:t>
            </a:r>
            <a:r>
              <a:rPr lang="en-US" dirty="0" err="1" smtClean="0">
                <a:solidFill>
                  <a:schemeClr val="tx1"/>
                </a:solidFill>
                <a:effectLst/>
                <a:latin typeface="Times New Roman" pitchFamily="18" charset="0"/>
                <a:cs typeface="Times New Roman" pitchFamily="18" charset="0"/>
              </a:rPr>
              <a:t>يتم</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تفعيل</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زر</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تخصيص</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فقط</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بعد</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تفعيل</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أحد</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شرائح</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التسعير</a:t>
            </a:r>
            <a:r>
              <a:rPr lang="en-US" dirty="0" smtClean="0">
                <a:solidFill>
                  <a:schemeClr val="tx1"/>
                </a:solidFill>
                <a:effectLst/>
                <a:latin typeface="Times New Roman" pitchFamily="18" charset="0"/>
                <a:cs typeface="Times New Roman" pitchFamily="18" charset="0"/>
              </a:rPr>
              <a:t>.</a:t>
            </a:r>
          </a:p>
          <a:p>
            <a:pPr algn="r" rtl="1"/>
            <a:r>
              <a:rPr lang="ar-SA" dirty="0" smtClean="0">
                <a:solidFill>
                  <a:schemeClr val="tx1"/>
                </a:solidFill>
                <a:effectLst/>
                <a:latin typeface="Times New Roman" pitchFamily="18" charset="0"/>
                <a:cs typeface="Times New Roman" pitchFamily="18" charset="0"/>
              </a:rPr>
              <a:t>3- </a:t>
            </a:r>
            <a:r>
              <a:rPr lang="en-US" dirty="0" err="1" smtClean="0">
                <a:solidFill>
                  <a:schemeClr val="tx1"/>
                </a:solidFill>
                <a:effectLst/>
                <a:latin typeface="Times New Roman" pitchFamily="18" charset="0"/>
                <a:cs typeface="Times New Roman" pitchFamily="18" charset="0"/>
              </a:rPr>
              <a:t>عند</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تسجيل</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تاريخ</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معين</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لحجز</a:t>
            </a:r>
            <a:r>
              <a:rPr lang="en-US" dirty="0" smtClean="0">
                <a:solidFill>
                  <a:schemeClr val="tx1"/>
                </a:solidFill>
                <a:effectLst/>
                <a:latin typeface="Times New Roman" pitchFamily="18" charset="0"/>
                <a:cs typeface="Times New Roman" pitchFamily="18" charset="0"/>
              </a:rPr>
              <a:t> و </a:t>
            </a:r>
            <a:r>
              <a:rPr lang="en-US" dirty="0" err="1" smtClean="0">
                <a:solidFill>
                  <a:schemeClr val="tx1"/>
                </a:solidFill>
                <a:effectLst/>
                <a:latin typeface="Times New Roman" pitchFamily="18" charset="0"/>
                <a:cs typeface="Times New Roman" pitchFamily="18" charset="0"/>
              </a:rPr>
              <a:t>كان</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التاريخ</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قد</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تم</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تسجيله</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سابقاً</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في</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بطاقة</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موسم</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معينة</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يأخذ</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الحجز</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القيمة</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التي</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تم</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تحديدها</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في</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بطاقة</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موسم</a:t>
            </a:r>
            <a:r>
              <a:rPr lang="en-US" dirty="0" smtClean="0">
                <a:solidFill>
                  <a:schemeClr val="tx1"/>
                </a:solidFill>
                <a:effectLst/>
                <a:latin typeface="Times New Roman" pitchFamily="18" charset="0"/>
                <a:cs typeface="Times New Roman" pitchFamily="18" charset="0"/>
              </a:rPr>
              <a:t> و </a:t>
            </a:r>
            <a:r>
              <a:rPr lang="en-US" dirty="0" err="1" smtClean="0">
                <a:solidFill>
                  <a:schemeClr val="tx1"/>
                </a:solidFill>
                <a:effectLst/>
                <a:latin typeface="Times New Roman" pitchFamily="18" charset="0"/>
                <a:cs typeface="Times New Roman" pitchFamily="18" charset="0"/>
              </a:rPr>
              <a:t>ليس</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في</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شريحة</a:t>
            </a:r>
            <a:r>
              <a:rPr lang="en-US" dirty="0" smtClean="0">
                <a:solidFill>
                  <a:schemeClr val="tx1"/>
                </a:solidFill>
                <a:effectLst/>
                <a:latin typeface="Times New Roman" pitchFamily="18" charset="0"/>
                <a:cs typeface="Times New Roman" pitchFamily="18" charset="0"/>
              </a:rPr>
              <a:t> </a:t>
            </a:r>
            <a:r>
              <a:rPr lang="en-US" dirty="0" err="1" smtClean="0">
                <a:solidFill>
                  <a:schemeClr val="tx1"/>
                </a:solidFill>
                <a:effectLst/>
                <a:latin typeface="Times New Roman" pitchFamily="18" charset="0"/>
                <a:cs typeface="Times New Roman" pitchFamily="18" charset="0"/>
              </a:rPr>
              <a:t>التسعير</a:t>
            </a:r>
            <a:endParaRPr lang="en-US" dirty="0" smtClean="0">
              <a:solidFill>
                <a:schemeClr val="tx1"/>
              </a:solidFill>
              <a:effectLst/>
              <a:latin typeface="Times New Roman" pitchFamily="18" charset="0"/>
              <a:cs typeface="Times New Roman" pitchFamily="18" charset="0"/>
            </a:endParaRPr>
          </a:p>
        </p:txBody>
      </p:sp>
      <p:sp>
        <p:nvSpPr>
          <p:cNvPr id="11" name="Rectangle 10"/>
          <p:cNvSpPr/>
          <p:nvPr/>
        </p:nvSpPr>
        <p:spPr>
          <a:xfrm>
            <a:off x="1259632" y="2774367"/>
            <a:ext cx="1075936" cy="461665"/>
          </a:xfrm>
          <a:prstGeom prst="rect">
            <a:avLst/>
          </a:prstGeom>
          <a:noFill/>
        </p:spPr>
        <p:txBody>
          <a:bodyPr wrap="none" lIns="91440" tIns="45720" rIns="91440" bIns="45720">
            <a:spAutoFit/>
          </a:bodyPr>
          <a:lstStyle/>
          <a:p>
            <a:pPr algn="ctr"/>
            <a:r>
              <a:rPr lang="ar-SA" sz="24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ملاحظات</a:t>
            </a:r>
            <a:endParaRPr lang="en-US" sz="24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endParaRPr>
          </a:p>
        </p:txBody>
      </p:sp>
    </p:spTree>
    <p:extLst>
      <p:ext uri="{BB962C8B-B14F-4D97-AF65-F5344CB8AC3E}">
        <p14:creationId xmlns:p14="http://schemas.microsoft.com/office/powerpoint/2010/main" val="22059932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1" presetClass="entr" presetSubtype="1" fill="hold" grpId="0" nodeType="clickEffect">
                                  <p:stCondLst>
                                    <p:cond delay="0"/>
                                  </p:stCondLst>
                                  <p:childTnLst>
                                    <p:set>
                                      <p:cBhvr>
                                        <p:cTn id="32" dur="1" fill="hold">
                                          <p:stCondLst>
                                            <p:cond delay="0"/>
                                          </p:stCondLst>
                                        </p:cTn>
                                        <p:tgtEl>
                                          <p:spTgt spid="10"/>
                                        </p:tgtEl>
                                        <p:attrNameLst>
                                          <p:attrName>style.visibility</p:attrName>
                                        </p:attrNameLst>
                                      </p:cBhvr>
                                      <p:to>
                                        <p:strVal val="visible"/>
                                      </p:to>
                                    </p:set>
                                    <p:animEffect transition="in" filter="wheel(1)">
                                      <p:cBhvr>
                                        <p:cTn id="33"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8" grpId="0" animBg="1"/>
      <p:bldP spid="9" grpId="0" animBg="1"/>
      <p:bldP spid="10" grpId="0" animBg="1"/>
      <p:bldP spid="11"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ounded Rectangle 4"/>
          <p:cNvSpPr/>
          <p:nvPr/>
        </p:nvSpPr>
        <p:spPr>
          <a:xfrm>
            <a:off x="0" y="454761"/>
            <a:ext cx="5611629" cy="1822111"/>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LB" dirty="0" smtClean="0">
                <a:solidFill>
                  <a:schemeClr val="tx1"/>
                </a:solidFill>
                <a:latin typeface="Times New Roman" pitchFamily="18" charset="0"/>
                <a:cs typeface="Times New Roman" pitchFamily="18" charset="0"/>
              </a:rPr>
              <a:t>تعتبر هذه النافذة هي أساس العمل الحسابي</a:t>
            </a:r>
            <a:r>
              <a:rPr lang="en-US" dirty="0" smtClean="0">
                <a:solidFill>
                  <a:schemeClr val="tx1"/>
                </a:solidFill>
                <a:latin typeface="Times New Roman" pitchFamily="18" charset="0"/>
                <a:cs typeface="Times New Roman" pitchFamily="18" charset="0"/>
              </a:rPr>
              <a:t> </a:t>
            </a:r>
            <a:r>
              <a:rPr lang="ar-LB" dirty="0" smtClean="0">
                <a:solidFill>
                  <a:schemeClr val="tx1"/>
                </a:solidFill>
                <a:latin typeface="Times New Roman" pitchFamily="18" charset="0"/>
                <a:cs typeface="Times New Roman" pitchFamily="18" charset="0"/>
              </a:rPr>
              <a:t>لنظام الفنادق و يتم من خلالها تحديد حجز الشقق للنزلاء و تضم الكثير من الحقول و الخانات المرتبطة بعملية الحجزكما و يمكن من خلالها ربط الحجز مع مركز كلفة و حساب معين و يمكن تسجيل جميع النزلاء من خلال نافذة المرافقين</a:t>
            </a:r>
            <a:r>
              <a:rPr lang="en-US" dirty="0" smtClean="0">
                <a:solidFill>
                  <a:schemeClr val="tx1"/>
                </a:solidFill>
                <a:latin typeface="Times New Roman" pitchFamily="18" charset="0"/>
                <a:cs typeface="Times New Roman" pitchFamily="18" charset="0"/>
              </a:rPr>
              <a:t> </a:t>
            </a:r>
            <a:r>
              <a:rPr lang="ar-LB" dirty="0" smtClean="0">
                <a:solidFill>
                  <a:schemeClr val="tx1"/>
                </a:solidFill>
                <a:latin typeface="Times New Roman" pitchFamily="18" charset="0"/>
                <a:cs typeface="Times New Roman" pitchFamily="18" charset="0"/>
              </a:rPr>
              <a:t>والعدد من الحقول يتم تسجيلها حسب رغبة المستخدم.</a:t>
            </a: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678633" y="2398977"/>
            <a:ext cx="7465367" cy="4459023"/>
          </a:xfrm>
          <a:prstGeom prst="rect">
            <a:avLst/>
          </a:prstGeom>
        </p:spPr>
      </p:pic>
    </p:spTree>
    <p:extLst>
      <p:ext uri="{BB962C8B-B14F-4D97-AF65-F5344CB8AC3E}">
        <p14:creationId xmlns:p14="http://schemas.microsoft.com/office/powerpoint/2010/main" val="1445184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ounded Rectangle 4"/>
          <p:cNvSpPr/>
          <p:nvPr/>
        </p:nvSpPr>
        <p:spPr>
          <a:xfrm>
            <a:off x="402507" y="1556792"/>
            <a:ext cx="8424936" cy="4731658"/>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r" rtl="1"/>
            <a:r>
              <a:rPr lang="ar-LB" dirty="0" smtClean="0">
                <a:solidFill>
                  <a:schemeClr val="tx1"/>
                </a:solidFill>
                <a:latin typeface="Times New Roman" pitchFamily="18" charset="0"/>
                <a:cs typeface="Times New Roman" pitchFamily="18" charset="0"/>
              </a:rPr>
              <a:t>يمكن من خلال نافذة الحجوزات حجز أكثر من شقة لنفس النزيل الذي تم تحديده في أعلى نافذة الحجوزات. </a:t>
            </a:r>
          </a:p>
          <a:p>
            <a:pPr algn="r" rtl="1"/>
            <a:r>
              <a:rPr lang="ar-LB" dirty="0" smtClean="0">
                <a:solidFill>
                  <a:schemeClr val="tx1"/>
                </a:solidFill>
                <a:latin typeface="Times New Roman" pitchFamily="18" charset="0"/>
                <a:cs typeface="Times New Roman" pitchFamily="18" charset="0"/>
              </a:rPr>
              <a:t>لا يمكن أن يكون تاريخ وصول النزيل قبل تاريخ اعتباراً من أو بعد تاريخ و لغاية. </a:t>
            </a:r>
          </a:p>
          <a:p>
            <a:pPr algn="r" rtl="1"/>
            <a:r>
              <a:rPr lang="ar-LB" dirty="0" smtClean="0">
                <a:solidFill>
                  <a:schemeClr val="tx1"/>
                </a:solidFill>
                <a:latin typeface="Times New Roman" pitchFamily="18" charset="0"/>
                <a:cs typeface="Times New Roman" pitchFamily="18" charset="0"/>
              </a:rPr>
              <a:t>خانات حقول نافذة الحجوزات تكون خاصة بحجز لشقة معينة و ليس لجميع الشقق الذي سيتم حجزها خلال الحجز. </a:t>
            </a:r>
          </a:p>
          <a:p>
            <a:pPr algn="r" rtl="1"/>
            <a:r>
              <a:rPr lang="ar-LB" dirty="0" smtClean="0">
                <a:solidFill>
                  <a:schemeClr val="tx1"/>
                </a:solidFill>
                <a:latin typeface="Times New Roman" pitchFamily="18" charset="0"/>
                <a:cs typeface="Times New Roman" pitchFamily="18" charset="0"/>
              </a:rPr>
              <a:t>في حال تم تحديد عدد للأشخاص أو للأطفال يجب الإنتباه أن تكون الشقة قابلة لتأجير الأشخاص. </a:t>
            </a:r>
          </a:p>
          <a:p>
            <a:pPr algn="r" rtl="1"/>
            <a:r>
              <a:rPr lang="ar-LB" dirty="0" smtClean="0">
                <a:solidFill>
                  <a:schemeClr val="tx1"/>
                </a:solidFill>
                <a:latin typeface="Times New Roman" pitchFamily="18" charset="0"/>
                <a:cs typeface="Times New Roman" pitchFamily="18" charset="0"/>
              </a:rPr>
              <a:t>لا يمكن تكرار نفس الشقة مع نفس التاريخ (اعتباراً من وتاريخ و لغاية) في أي حجز. </a:t>
            </a:r>
          </a:p>
          <a:p>
            <a:pPr algn="r" rtl="1"/>
            <a:r>
              <a:rPr lang="ar-LB" dirty="0" smtClean="0">
                <a:solidFill>
                  <a:schemeClr val="tx1"/>
                </a:solidFill>
                <a:latin typeface="Times New Roman" pitchFamily="18" charset="0"/>
                <a:cs typeface="Times New Roman" pitchFamily="18" charset="0"/>
              </a:rPr>
              <a:t>قيمة الحجز لكل شقة هي ناتجة عن ضرب عدد الأيام مع شريحة التسعير حيث يتم ظهورها بشكل تلقائي. </a:t>
            </a:r>
          </a:p>
          <a:p>
            <a:pPr algn="r" rtl="1"/>
            <a:r>
              <a:rPr lang="ar-LB" dirty="0" smtClean="0">
                <a:solidFill>
                  <a:schemeClr val="tx1"/>
                </a:solidFill>
                <a:latin typeface="Times New Roman" pitchFamily="18" charset="0"/>
                <a:cs typeface="Times New Roman" pitchFamily="18" charset="0"/>
              </a:rPr>
              <a:t>يمكن التحكم بحسابات السندات من خلال نافذة خيارات الفندق. </a:t>
            </a:r>
          </a:p>
          <a:p>
            <a:pPr algn="r" rtl="1"/>
            <a:r>
              <a:rPr lang="ar-LB" dirty="0" smtClean="0">
                <a:solidFill>
                  <a:schemeClr val="tx1"/>
                </a:solidFill>
                <a:latin typeface="Times New Roman" pitchFamily="18" charset="0"/>
                <a:cs typeface="Times New Roman" pitchFamily="18" charset="0"/>
              </a:rPr>
              <a:t>يمكن إلغاء تاريخ وصول النزيل من خلال القائمة التي تظهر عند الضغط بزر يمين حيث يظهر خيار إلغاء وصول النزيل و خيار مغادرة النزيل. </a:t>
            </a:r>
          </a:p>
          <a:p>
            <a:pPr algn="r" rtl="1"/>
            <a:r>
              <a:rPr lang="ar-LB" dirty="0" smtClean="0">
                <a:solidFill>
                  <a:schemeClr val="tx1"/>
                </a:solidFill>
                <a:latin typeface="Times New Roman" pitchFamily="18" charset="0"/>
                <a:cs typeface="Times New Roman" pitchFamily="18" charset="0"/>
              </a:rPr>
              <a:t>عند تسجيل تاريخ معين لحجز و كان التاريخ قد تم تسجيله سابقاً في بطاقة موسم معينة يأخذ الحجز القيمة التي تم تحديدها في بطاقة موسم و ليس في شريحة التسعير. </a:t>
            </a:r>
          </a:p>
          <a:p>
            <a:pPr algn="r" rtl="1"/>
            <a:r>
              <a:rPr lang="ar-LB" dirty="0" smtClean="0">
                <a:solidFill>
                  <a:schemeClr val="tx1"/>
                </a:solidFill>
                <a:latin typeface="Times New Roman" pitchFamily="18" charset="0"/>
                <a:cs typeface="Times New Roman" pitchFamily="18" charset="0"/>
              </a:rPr>
              <a:t>لا يمكن القيام بدفعات على مستوى الحجز في حال وصول نزيل أو مغادرة نزيل لشقة معينة. </a:t>
            </a:r>
          </a:p>
          <a:p>
            <a:pPr algn="ctr" rtl="1"/>
            <a:endParaRPr lang="en-US" dirty="0">
              <a:solidFill>
                <a:schemeClr val="tx1"/>
              </a:solidFill>
              <a:latin typeface="Times New Roman" pitchFamily="18" charset="0"/>
              <a:cs typeface="Times New Roman" pitchFamily="18" charset="0"/>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p:nvPr/>
        </p:nvSpPr>
        <p:spPr>
          <a:xfrm>
            <a:off x="1978311" y="1245249"/>
            <a:ext cx="5189241" cy="769441"/>
          </a:xfrm>
          <a:prstGeom prst="rect">
            <a:avLst/>
          </a:prstGeom>
          <a:solidFill>
            <a:schemeClr val="tx2">
              <a:lumMod val="50000"/>
            </a:schemeClr>
          </a:solidFill>
        </p:spPr>
        <p:txBody>
          <a:bodyPr wrap="none" lIns="91440" tIns="45720" rIns="91440" bIns="45720">
            <a:spAutoFit/>
            <a:scene3d>
              <a:camera prst="orthographicFront">
                <a:rot lat="0" lon="0" rev="0"/>
              </a:camera>
              <a:lightRig rig="contrasting" dir="t">
                <a:rot lat="0" lon="0" rev="4500000"/>
              </a:lightRig>
            </a:scene3d>
            <a:sp3d contourW="6350" prstMaterial="metal">
              <a:bevelT w="127000" h="31750" prst="relaxedInset"/>
              <a:contourClr>
                <a:schemeClr val="accent1">
                  <a:shade val="75000"/>
                </a:schemeClr>
              </a:contourClr>
            </a:sp3d>
          </a:bodyPr>
          <a:lstStyle/>
          <a:p>
            <a:pPr algn="ctr"/>
            <a:r>
              <a:rPr lang="ar-SA" sz="4400" b="1" cap="all" dirty="0" smtClean="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rPr>
              <a:t>ملاحظات حول عملية الحجز</a:t>
            </a:r>
            <a:endParaRPr lang="en-US" sz="4400" b="1" cap="all" dirty="0">
              <a:ln w="0"/>
              <a:gradFill flip="none">
                <a:gsLst>
                  <a:gs pos="0">
                    <a:schemeClr val="accent1">
                      <a:tint val="75000"/>
                      <a:shade val="75000"/>
                      <a:satMod val="170000"/>
                    </a:schemeClr>
                  </a:gs>
                  <a:gs pos="49000">
                    <a:schemeClr val="accent1">
                      <a:tint val="88000"/>
                      <a:shade val="65000"/>
                      <a:satMod val="172000"/>
                    </a:schemeClr>
                  </a:gs>
                  <a:gs pos="50000">
                    <a:schemeClr val="accent1">
                      <a:shade val="65000"/>
                      <a:satMod val="130000"/>
                    </a:schemeClr>
                  </a:gs>
                  <a:gs pos="92000">
                    <a:schemeClr val="accent1">
                      <a:shade val="50000"/>
                      <a:satMod val="120000"/>
                    </a:schemeClr>
                  </a:gs>
                  <a:gs pos="100000">
                    <a:schemeClr val="accent1">
                      <a:shade val="48000"/>
                      <a:satMod val="120000"/>
                    </a:schemeClr>
                  </a:gs>
                </a:gsLst>
                <a:lin ang="5400000"/>
              </a:gradFill>
              <a:effectLst>
                <a:reflection blurRad="12700" stA="50000" endPos="50000" dist="5000" dir="5400000" sy="-100000" rotWithShape="0"/>
              </a:effectLst>
              <a:latin typeface="Times New Roman" pitchFamily="18" charset="0"/>
              <a:cs typeface="Times New Roman" pitchFamily="18" charset="0"/>
            </a:endParaRPr>
          </a:p>
        </p:txBody>
      </p:sp>
    </p:spTree>
    <p:extLst>
      <p:ext uri="{BB962C8B-B14F-4D97-AF65-F5344CB8AC3E}">
        <p14:creationId xmlns:p14="http://schemas.microsoft.com/office/powerpoint/2010/main" val="7687630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1000"/>
                                        <p:tgtEl>
                                          <p:spTgt spid="7"/>
                                        </p:tgtEl>
                                      </p:cBhvr>
                                    </p:animEffect>
                                    <p:anim calcmode="lin" valueType="num">
                                      <p:cBhvr>
                                        <p:cTn id="8" dur="1000" fill="hold"/>
                                        <p:tgtEl>
                                          <p:spTgt spid="7"/>
                                        </p:tgtEl>
                                        <p:attrNameLst>
                                          <p:attrName>ppt_x</p:attrName>
                                        </p:attrNameLst>
                                      </p:cBhvr>
                                      <p:tavLst>
                                        <p:tav tm="0">
                                          <p:val>
                                            <p:strVal val="#ppt_x"/>
                                          </p:val>
                                        </p:tav>
                                        <p:tav tm="100000">
                                          <p:val>
                                            <p:strVal val="#ppt_x"/>
                                          </p:val>
                                        </p:tav>
                                      </p:tavLst>
                                    </p:anim>
                                    <p:anim calcmode="lin" valueType="num">
                                      <p:cBhvr>
                                        <p:cTn id="9" dur="1000" fill="hold"/>
                                        <p:tgtEl>
                                          <p:spTgt spid="7"/>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5"/>
                                        </p:tgtEl>
                                        <p:attrNameLst>
                                          <p:attrName>style.visibility</p:attrName>
                                        </p:attrNameLst>
                                      </p:cBhvr>
                                      <p:to>
                                        <p:strVal val="visible"/>
                                      </p:to>
                                    </p:set>
                                    <p:animEffect transition="in" filter="wheel(1)">
                                      <p:cBhvr>
                                        <p:cTn id="14"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2778182"/>
            <a:ext cx="5843314" cy="3971628"/>
          </a:xfrm>
          <a:prstGeom prst="rect">
            <a:avLst/>
          </a:prstGeom>
        </p:spPr>
      </p:pic>
      <p:sp>
        <p:nvSpPr>
          <p:cNvPr id="6" name="Rounded Rectangle 5"/>
          <p:cNvSpPr/>
          <p:nvPr/>
        </p:nvSpPr>
        <p:spPr>
          <a:xfrm>
            <a:off x="5639704" y="1601093"/>
            <a:ext cx="3122588" cy="1152128"/>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dirty="0" smtClean="0">
                <a:solidFill>
                  <a:schemeClr val="tx1"/>
                </a:solidFill>
                <a:latin typeface="Times New Roman" pitchFamily="18" charset="0"/>
                <a:cs typeface="Times New Roman" pitchFamily="18" charset="0"/>
              </a:rPr>
              <a:t>من خلال هذا المخطط يمكن للمستخدم معرفة بعض المعلومات المتعلقة بالشقق وحالاتها.</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29729979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466" y="1245250"/>
            <a:ext cx="6632772" cy="4676180"/>
          </a:xfrm>
          <a:prstGeom prst="rect">
            <a:avLst/>
          </a:prstGeom>
        </p:spPr>
      </p:pic>
      <p:sp>
        <p:nvSpPr>
          <p:cNvPr id="3" name="Flowchart: Alternate Process 2"/>
          <p:cNvSpPr/>
          <p:nvPr/>
        </p:nvSpPr>
        <p:spPr>
          <a:xfrm>
            <a:off x="6622306" y="3068960"/>
            <a:ext cx="2521694" cy="3789040"/>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LB" sz="1600" b="1" dirty="0">
                <a:solidFill>
                  <a:schemeClr val="tx1"/>
                </a:solidFill>
                <a:latin typeface="Times New Roman" pitchFamily="18" charset="0"/>
                <a:cs typeface="Times New Roman" pitchFamily="18" charset="0"/>
              </a:rPr>
              <a:t>تستخدم نافذة مخطط الحجوزات لإظهار عرض سريع للشقق التي لها مواصفات محدّدة يتم تحديدها وفق رغبة </a:t>
            </a:r>
            <a:r>
              <a:rPr lang="ar-LB" sz="1600" b="1" dirty="0" smtClean="0">
                <a:solidFill>
                  <a:schemeClr val="tx1"/>
                </a:solidFill>
                <a:latin typeface="Times New Roman" pitchFamily="18" charset="0"/>
                <a:cs typeface="Times New Roman" pitchFamily="18" charset="0"/>
              </a:rPr>
              <a:t>المستخدم</a:t>
            </a:r>
            <a:r>
              <a:rPr lang="en-US" sz="1600" b="1" dirty="0" smtClean="0">
                <a:solidFill>
                  <a:schemeClr val="tx1"/>
                </a:solidFill>
                <a:latin typeface="Times New Roman" pitchFamily="18" charset="0"/>
                <a:cs typeface="Times New Roman" pitchFamily="18" charset="0"/>
              </a:rPr>
              <a:t> </a:t>
            </a:r>
            <a:r>
              <a:rPr lang="ar-LB" sz="1600" b="1" dirty="0" smtClean="0">
                <a:solidFill>
                  <a:schemeClr val="tx1"/>
                </a:solidFill>
                <a:latin typeface="Times New Roman" pitchFamily="18" charset="0"/>
                <a:cs typeface="Times New Roman" pitchFamily="18" charset="0"/>
              </a:rPr>
              <a:t>كما </a:t>
            </a:r>
            <a:r>
              <a:rPr lang="ar-LB" sz="1600" b="1" dirty="0">
                <a:solidFill>
                  <a:schemeClr val="tx1"/>
                </a:solidFill>
                <a:latin typeface="Times New Roman" pitchFamily="18" charset="0"/>
                <a:cs typeface="Times New Roman" pitchFamily="18" charset="0"/>
              </a:rPr>
              <a:t>و يمكن من خلال هذه النافذة القيام بعملية الحجز لنزيل معين كما و يتم فتح </a:t>
            </a:r>
            <a:r>
              <a:rPr lang="ar-LB" sz="1600" b="1" dirty="0" smtClean="0">
                <a:solidFill>
                  <a:schemeClr val="tx1"/>
                </a:solidFill>
                <a:latin typeface="Times New Roman" pitchFamily="18" charset="0"/>
                <a:cs typeface="Times New Roman" pitchFamily="18" charset="0"/>
              </a:rPr>
              <a:t>نافذة</a:t>
            </a:r>
            <a:r>
              <a:rPr lang="en-US" sz="1600" b="1" dirty="0" smtClean="0">
                <a:solidFill>
                  <a:schemeClr val="tx1"/>
                </a:solidFill>
                <a:latin typeface="Times New Roman" pitchFamily="18" charset="0"/>
                <a:cs typeface="Times New Roman" pitchFamily="18" charset="0"/>
              </a:rPr>
              <a:t> </a:t>
            </a:r>
            <a:r>
              <a:rPr lang="ar-LB" sz="1600" b="1" dirty="0" smtClean="0">
                <a:solidFill>
                  <a:schemeClr val="tx1"/>
                </a:solidFill>
                <a:latin typeface="Times New Roman" pitchFamily="18" charset="0"/>
                <a:cs typeface="Times New Roman" pitchFamily="18" charset="0"/>
              </a:rPr>
              <a:t>الحجوزات </a:t>
            </a:r>
            <a:r>
              <a:rPr lang="ar-LB" sz="1600" b="1" dirty="0">
                <a:solidFill>
                  <a:schemeClr val="tx1"/>
                </a:solidFill>
                <a:latin typeface="Times New Roman" pitchFamily="18" charset="0"/>
                <a:cs typeface="Times New Roman" pitchFamily="18" charset="0"/>
              </a:rPr>
              <a:t>حيث يظهر في </a:t>
            </a:r>
            <a:r>
              <a:rPr lang="ar-LB" sz="1600" b="1" dirty="0" smtClean="0">
                <a:solidFill>
                  <a:schemeClr val="tx1"/>
                </a:solidFill>
                <a:latin typeface="Times New Roman" pitchFamily="18" charset="0"/>
                <a:cs typeface="Times New Roman" pitchFamily="18" charset="0"/>
              </a:rPr>
              <a:t>النافذة</a:t>
            </a:r>
            <a:r>
              <a:rPr lang="en-US" sz="1600" b="1" dirty="0" smtClean="0">
                <a:solidFill>
                  <a:schemeClr val="tx1"/>
                </a:solidFill>
                <a:latin typeface="Times New Roman" pitchFamily="18" charset="0"/>
                <a:cs typeface="Times New Roman" pitchFamily="18" charset="0"/>
              </a:rPr>
              <a:t> </a:t>
            </a:r>
            <a:r>
              <a:rPr lang="ar-LB" sz="1600" b="1" dirty="0" smtClean="0">
                <a:solidFill>
                  <a:schemeClr val="tx1"/>
                </a:solidFill>
                <a:latin typeface="Times New Roman" pitchFamily="18" charset="0"/>
                <a:cs typeface="Times New Roman" pitchFamily="18" charset="0"/>
              </a:rPr>
              <a:t>الأيام </a:t>
            </a:r>
            <a:r>
              <a:rPr lang="ar-LB" sz="1600" b="1" dirty="0">
                <a:solidFill>
                  <a:schemeClr val="tx1"/>
                </a:solidFill>
                <a:latin typeface="Times New Roman" pitchFamily="18" charset="0"/>
                <a:cs typeface="Times New Roman" pitchFamily="18" charset="0"/>
              </a:rPr>
              <a:t>التي تم تحديدها في جداول التاريخ و تعتبر طريقة أكثر </a:t>
            </a:r>
            <a:r>
              <a:rPr lang="ar-LB" sz="1600" b="1" dirty="0" smtClean="0">
                <a:solidFill>
                  <a:schemeClr val="tx1"/>
                </a:solidFill>
                <a:latin typeface="Times New Roman" pitchFamily="18" charset="0"/>
                <a:cs typeface="Times New Roman" pitchFamily="18" charset="0"/>
              </a:rPr>
              <a:t>سهولة</a:t>
            </a:r>
            <a:r>
              <a:rPr lang="en-US" sz="1600" b="1" dirty="0">
                <a:solidFill>
                  <a:schemeClr val="tx1"/>
                </a:solidFill>
                <a:latin typeface="Times New Roman" pitchFamily="18" charset="0"/>
                <a:cs typeface="Times New Roman" pitchFamily="18" charset="0"/>
              </a:rPr>
              <a:t> </a:t>
            </a:r>
            <a:r>
              <a:rPr lang="ar-LB" sz="1600" b="1" dirty="0" smtClean="0">
                <a:solidFill>
                  <a:schemeClr val="tx1"/>
                </a:solidFill>
                <a:latin typeface="Times New Roman" pitchFamily="18" charset="0"/>
                <a:cs typeface="Times New Roman" pitchFamily="18" charset="0"/>
              </a:rPr>
              <a:t>للمستخدم </a:t>
            </a:r>
            <a:r>
              <a:rPr lang="ar-LB" sz="1600" b="1" dirty="0">
                <a:solidFill>
                  <a:schemeClr val="tx1"/>
                </a:solidFill>
                <a:latin typeface="Times New Roman" pitchFamily="18" charset="0"/>
                <a:cs typeface="Times New Roman" pitchFamily="18" charset="0"/>
              </a:rPr>
              <a:t>و ذلك بعد إظهار جميع الشقق المتوفرة و التي تم تحديد شروط لها وفق رغبته</a:t>
            </a:r>
            <a:r>
              <a:rPr lang="ar-LB" sz="1600" b="1" dirty="0" smtClean="0">
                <a:solidFill>
                  <a:schemeClr val="tx1"/>
                </a:solidFill>
                <a:latin typeface="Times New Roman" pitchFamily="18" charset="0"/>
                <a:cs typeface="Times New Roman" pitchFamily="18" charset="0"/>
              </a:rPr>
              <a:t>.</a:t>
            </a:r>
            <a:endParaRPr lang="en-US" sz="16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91389997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3"/>
                                        </p:tgtEl>
                                        <p:attrNameLst>
                                          <p:attrName>style.visibility</p:attrName>
                                        </p:attrNameLst>
                                      </p:cBhvr>
                                      <p:to>
                                        <p:strVal val="visible"/>
                                      </p:to>
                                    </p:set>
                                    <p:animEffect transition="in" filter="wheel(1)">
                                      <p:cBhvr>
                                        <p:cTn id="14" dur="20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 Diagonal Corner Rectangle 6"/>
          <p:cNvSpPr/>
          <p:nvPr/>
        </p:nvSpPr>
        <p:spPr>
          <a:xfrm flipH="1">
            <a:off x="0" y="0"/>
            <a:ext cx="3995936" cy="1500941"/>
          </a:xfrm>
          <a:prstGeom prst="round2Diag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Y" sz="1200" b="1" dirty="0">
                <a:solidFill>
                  <a:schemeClr val="tx1"/>
                </a:solidFill>
                <a:latin typeface="Times New Roman" pitchFamily="18" charset="0"/>
                <a:cs typeface="Times New Roman" pitchFamily="18" charset="0"/>
              </a:rPr>
              <a:t>تستخدم بطاقة حجز سريع لإظهار إحصائية سريعة للشقق المتاحة و ذلك وفق شروط محدّدة حسب حاجة المستخدم.</a:t>
            </a:r>
          </a:p>
          <a:p>
            <a:pPr algn="r" rtl="1"/>
            <a:r>
              <a:rPr lang="ar-SY" sz="1200" b="1" dirty="0">
                <a:solidFill>
                  <a:schemeClr val="tx1"/>
                </a:solidFill>
                <a:latin typeface="Times New Roman" pitchFamily="18" charset="0"/>
                <a:cs typeface="Times New Roman" pitchFamily="18" charset="0"/>
              </a:rPr>
              <a:t>يستفاد من هذه البطاقة بالقيام بعملية الحجز من خلالها حيث تعتبر طريقة أكثر سهولة للمستخدم</a:t>
            </a:r>
          </a:p>
          <a:p>
            <a:pPr algn="r" rtl="1"/>
            <a:r>
              <a:rPr lang="ar-SY" sz="1200" b="1" dirty="0">
                <a:solidFill>
                  <a:schemeClr val="tx1"/>
                </a:solidFill>
                <a:latin typeface="Times New Roman" pitchFamily="18" charset="0"/>
                <a:cs typeface="Times New Roman" pitchFamily="18" charset="0"/>
              </a:rPr>
              <a:t>وذلك بعد إظهار جميع الشقق المتوفرة والتي تم تحديد شروط لها وفق رغبته</a:t>
            </a:r>
            <a:r>
              <a:rPr lang="ar-SY" sz="1200" b="1" dirty="0" smtClean="0">
                <a:solidFill>
                  <a:schemeClr val="tx1"/>
                </a:solidFill>
                <a:latin typeface="Times New Roman" pitchFamily="18" charset="0"/>
                <a:cs typeface="Times New Roman" pitchFamily="18" charset="0"/>
              </a:rPr>
              <a:t>.</a:t>
            </a:r>
            <a:endParaRPr lang="ar-SY" sz="1200" b="1" dirty="0">
              <a:solidFill>
                <a:schemeClr val="tx1"/>
              </a:solidFill>
              <a:latin typeface="Times New Roman" pitchFamily="18" charset="0"/>
              <a:cs typeface="Times New Roman" pitchFamily="18" charset="0"/>
            </a:endParaRPr>
          </a:p>
        </p:txBody>
      </p:sp>
      <p:pic>
        <p:nvPicPr>
          <p:cNvPr id="8" name="Picture 7"/>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7936" y="1628800"/>
            <a:ext cx="5934075" cy="4629150"/>
          </a:xfrm>
          <a:prstGeom prst="rect">
            <a:avLst/>
          </a:prstGeom>
        </p:spPr>
      </p:pic>
      <p:sp>
        <p:nvSpPr>
          <p:cNvPr id="9" name="Vertical Scroll 8"/>
          <p:cNvSpPr/>
          <p:nvPr/>
        </p:nvSpPr>
        <p:spPr>
          <a:xfrm flipH="1">
            <a:off x="6020910" y="1708289"/>
            <a:ext cx="3209925" cy="4168984"/>
          </a:xfrm>
          <a:prstGeom prst="verticalScroll">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171450" indent="-171450" algn="r" rtl="1">
              <a:buFont typeface="Arial" pitchFamily="34" charset="0"/>
              <a:buChar char="•"/>
            </a:pPr>
            <a:r>
              <a:rPr lang="ar-SY" sz="1200" b="1" dirty="0">
                <a:solidFill>
                  <a:schemeClr val="tx1"/>
                </a:solidFill>
                <a:latin typeface="Times New Roman" pitchFamily="18" charset="0"/>
                <a:cs typeface="Times New Roman" pitchFamily="18" charset="0"/>
              </a:rPr>
              <a:t> في حال تعبئة أكبر قدر من الخانات يتم إظهار شقق أكثر تفصيلاً وفق الشروط المحدّدة في الخانات.</a:t>
            </a:r>
          </a:p>
          <a:p>
            <a:pPr marL="171450" indent="-171450" algn="r" rtl="1">
              <a:buFont typeface="Arial" pitchFamily="34" charset="0"/>
              <a:buChar char="•"/>
            </a:pPr>
            <a:r>
              <a:rPr lang="ar-SY" sz="1200" b="1" dirty="0">
                <a:solidFill>
                  <a:schemeClr val="tx1"/>
                </a:solidFill>
                <a:latin typeface="Times New Roman" pitchFamily="18" charset="0"/>
                <a:cs typeface="Times New Roman" pitchFamily="18" charset="0"/>
              </a:rPr>
              <a:t>تستخدم خيارات البحث لإظهار التقرير بحسب رغبة المستخدم.</a:t>
            </a:r>
          </a:p>
          <a:p>
            <a:pPr marL="171450" indent="-171450" algn="r" rtl="1">
              <a:buFont typeface="Arial" pitchFamily="34" charset="0"/>
              <a:buChar char="•"/>
            </a:pPr>
            <a:r>
              <a:rPr lang="ar-SY" sz="1200" b="1" dirty="0">
                <a:solidFill>
                  <a:schemeClr val="tx1"/>
                </a:solidFill>
                <a:latin typeface="Times New Roman" pitchFamily="18" charset="0"/>
                <a:cs typeface="Times New Roman" pitchFamily="18" charset="0"/>
              </a:rPr>
              <a:t>لا يمكن تفعيل زر احجز و القيام بعملية الحجز دون تفعيل أحد الشقق التي ظهرت في حقول نتيجة البحث.</a:t>
            </a:r>
          </a:p>
          <a:p>
            <a:pPr marL="171450" indent="-171450" algn="r" rtl="1">
              <a:buFont typeface="Arial" pitchFamily="34" charset="0"/>
              <a:buChar char="•"/>
            </a:pPr>
            <a:r>
              <a:rPr lang="ar-SY" sz="1200" b="1" dirty="0">
                <a:solidFill>
                  <a:schemeClr val="tx1"/>
                </a:solidFill>
                <a:latin typeface="Times New Roman" pitchFamily="18" charset="0"/>
                <a:cs typeface="Times New Roman" pitchFamily="18" charset="0"/>
              </a:rPr>
              <a:t>جميع البيانات التي تم تسجيلها في بطاقة حجز سريع و فتح نافذة الحجوزات من زر احجز تظهر البيانات ذاتها.</a:t>
            </a:r>
          </a:p>
          <a:p>
            <a:pPr marL="171450" indent="-171450" algn="r" rtl="1">
              <a:buFont typeface="Arial" pitchFamily="34" charset="0"/>
              <a:buChar char="•"/>
            </a:pPr>
            <a:r>
              <a:rPr lang="ar-SY" sz="1200" b="1" dirty="0">
                <a:solidFill>
                  <a:schemeClr val="tx1"/>
                </a:solidFill>
                <a:latin typeface="Times New Roman" pitchFamily="18" charset="0"/>
                <a:cs typeface="Times New Roman" pitchFamily="18" charset="0"/>
              </a:rPr>
              <a:t>عند تسجيل تاريخ معين لحجز و كان التاريخ قد تم تسجيله سابقاً في بطاقة موسم معينة يأخذ الحجز القيمة التي تم تحديدها في بطاقة موسم و ليس في شريحة التسعير</a:t>
            </a:r>
          </a:p>
          <a:p>
            <a:pPr marL="171450" indent="-171450" algn="ctr" rtl="1">
              <a:buFont typeface="Arial" pitchFamily="34" charset="0"/>
              <a:buChar char="•"/>
            </a:pPr>
            <a:endParaRPr lang="en-US" sz="1200" b="1" dirty="0">
              <a:solidFill>
                <a:schemeClr val="tx1"/>
              </a:solidFill>
              <a:latin typeface="Times New Roman" pitchFamily="18" charset="0"/>
              <a:cs typeface="Times New Roman" pitchFamily="18" charset="0"/>
            </a:endParaRPr>
          </a:p>
        </p:txBody>
      </p:sp>
      <p:sp>
        <p:nvSpPr>
          <p:cNvPr id="11" name="Rectangle 10"/>
          <p:cNvSpPr/>
          <p:nvPr/>
        </p:nvSpPr>
        <p:spPr>
          <a:xfrm>
            <a:off x="6804248" y="1708288"/>
            <a:ext cx="1220206" cy="523220"/>
          </a:xfrm>
          <a:prstGeom prst="rect">
            <a:avLst/>
          </a:prstGeom>
          <a:noFill/>
        </p:spPr>
        <p:txBody>
          <a:bodyPr wrap="none" lIns="91440" tIns="45720" rIns="91440" bIns="45720">
            <a:spAutoFit/>
          </a:bodyPr>
          <a:lstStyle/>
          <a:p>
            <a:pPr algn="ctr"/>
            <a:r>
              <a:rPr lang="ar-SA" sz="2800" b="1" dirty="0" smtClean="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latin typeface="Times New Roman" pitchFamily="18" charset="0"/>
                <a:cs typeface="Times New Roman" pitchFamily="18" charset="0"/>
              </a:rPr>
              <a:t>ملاحظات</a:t>
            </a:r>
            <a:endParaRPr lang="en-US" sz="2800" b="1" dirty="0">
              <a:ln w="17780" cmpd="sng">
                <a:solidFill>
                  <a:srgbClr val="FFFFFF"/>
                </a:solidFill>
                <a:prstDash val="solid"/>
                <a:miter lim="800000"/>
              </a:ln>
              <a:gradFill rotWithShape="1">
                <a:gsLst>
                  <a:gs pos="0">
                    <a:srgbClr val="000000">
                      <a:tint val="92000"/>
                      <a:shade val="100000"/>
                      <a:satMod val="150000"/>
                    </a:srgbClr>
                  </a:gs>
                  <a:gs pos="49000">
                    <a:srgbClr val="000000">
                      <a:tint val="89000"/>
                      <a:shade val="90000"/>
                      <a:satMod val="150000"/>
                    </a:srgbClr>
                  </a:gs>
                  <a:gs pos="50000">
                    <a:srgbClr val="000000">
                      <a:tint val="100000"/>
                      <a:shade val="75000"/>
                      <a:satMod val="150000"/>
                    </a:srgbClr>
                  </a:gs>
                  <a:gs pos="95000">
                    <a:srgbClr val="000000">
                      <a:shade val="47000"/>
                      <a:satMod val="150000"/>
                    </a:srgbClr>
                  </a:gs>
                  <a:gs pos="100000">
                    <a:srgbClr val="000000">
                      <a:shade val="39000"/>
                      <a:satMod val="150000"/>
                    </a:srgbClr>
                  </a:gs>
                </a:gsLst>
                <a:lin ang="5400000"/>
              </a:gradFill>
              <a:effectLst>
                <a:outerShdw blurRad="50800" algn="tl" rotWithShape="0">
                  <a:srgbClr val="000000"/>
                </a:outerShdw>
              </a:effectLst>
            </a:endParaRPr>
          </a:p>
        </p:txBody>
      </p:sp>
    </p:spTree>
    <p:extLst>
      <p:ext uri="{BB962C8B-B14F-4D97-AF65-F5344CB8AC3E}">
        <p14:creationId xmlns:p14="http://schemas.microsoft.com/office/powerpoint/2010/main" val="1162139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1000"/>
                                        <p:tgtEl>
                                          <p:spTgt spid="8"/>
                                        </p:tgtEl>
                                      </p:cBhvr>
                                    </p:animEffect>
                                    <p:anim calcmode="lin" valueType="num">
                                      <p:cBhvr>
                                        <p:cTn id="8" dur="1000" fill="hold"/>
                                        <p:tgtEl>
                                          <p:spTgt spid="8"/>
                                        </p:tgtEl>
                                        <p:attrNameLst>
                                          <p:attrName>ppt_x</p:attrName>
                                        </p:attrNameLst>
                                      </p:cBhvr>
                                      <p:tavLst>
                                        <p:tav tm="0">
                                          <p:val>
                                            <p:strVal val="#ppt_x"/>
                                          </p:val>
                                        </p:tav>
                                        <p:tav tm="100000">
                                          <p:val>
                                            <p:strVal val="#ppt_x"/>
                                          </p:val>
                                        </p:tav>
                                      </p:tavLst>
                                    </p:anim>
                                    <p:anim calcmode="lin" valueType="num">
                                      <p:cBhvr>
                                        <p:cTn id="9" dur="1000" fill="hold"/>
                                        <p:tgtEl>
                                          <p:spTgt spid="8"/>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par>
                    <p:cTn id="15" fill="hold">
                      <p:stCondLst>
                        <p:cond delay="indefinite"/>
                      </p:stCondLst>
                      <p:childTnLst>
                        <p:par>
                          <p:cTn id="16" fill="hold">
                            <p:stCondLst>
                              <p:cond delay="0"/>
                            </p:stCondLst>
                            <p:childTnLst>
                              <p:par>
                                <p:cTn id="17" presetID="10" presetClass="entr" presetSubtype="0" fill="hold" grpId="0" nodeType="clickEffect">
                                  <p:stCondLst>
                                    <p:cond delay="0"/>
                                  </p:stCondLst>
                                  <p:childTnLst>
                                    <p:set>
                                      <p:cBhvr>
                                        <p:cTn id="18" dur="1" fill="hold">
                                          <p:stCondLst>
                                            <p:cond delay="0"/>
                                          </p:stCondLst>
                                        </p:cTn>
                                        <p:tgtEl>
                                          <p:spTgt spid="11"/>
                                        </p:tgtEl>
                                        <p:attrNameLst>
                                          <p:attrName>style.visibility</p:attrName>
                                        </p:attrNameLst>
                                      </p:cBhvr>
                                      <p:to>
                                        <p:strVal val="visible"/>
                                      </p:to>
                                    </p:set>
                                    <p:animEffect transition="in" filter="fade">
                                      <p:cBhvr>
                                        <p:cTn id="19" dur="500"/>
                                        <p:tgtEl>
                                          <p:spTgt spid="11"/>
                                        </p:tgtEl>
                                      </p:cBhvr>
                                    </p:animEffect>
                                  </p:childTnLst>
                                </p:cTn>
                              </p:par>
                            </p:childTnLst>
                          </p:cTn>
                        </p:par>
                      </p:childTnLst>
                    </p:cTn>
                  </p:par>
                  <p:par>
                    <p:cTn id="20" fill="hold">
                      <p:stCondLst>
                        <p:cond delay="indefinite"/>
                      </p:stCondLst>
                      <p:childTnLst>
                        <p:par>
                          <p:cTn id="21" fill="hold">
                            <p:stCondLst>
                              <p:cond delay="0"/>
                            </p:stCondLst>
                            <p:childTnLst>
                              <p:par>
                                <p:cTn id="22" presetID="21" presetClass="entr" presetSubtype="1" fill="hold" grpId="0" nodeType="clickEffect">
                                  <p:stCondLst>
                                    <p:cond delay="0"/>
                                  </p:stCondLst>
                                  <p:childTnLst>
                                    <p:set>
                                      <p:cBhvr>
                                        <p:cTn id="23" dur="1" fill="hold">
                                          <p:stCondLst>
                                            <p:cond delay="0"/>
                                          </p:stCondLst>
                                        </p:cTn>
                                        <p:tgtEl>
                                          <p:spTgt spid="9"/>
                                        </p:tgtEl>
                                        <p:attrNameLst>
                                          <p:attrName>style.visibility</p:attrName>
                                        </p:attrNameLst>
                                      </p:cBhvr>
                                      <p:to>
                                        <p:strVal val="visible"/>
                                      </p:to>
                                    </p:set>
                                    <p:animEffect transition="in" filter="wheel(1)">
                                      <p:cBhvr>
                                        <p:cTn id="24"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1"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846432" y="2279526"/>
            <a:ext cx="7297568" cy="4578474"/>
          </a:xfrm>
          <a:prstGeom prst="rect">
            <a:avLst/>
          </a:prstGeom>
        </p:spPr>
      </p:pic>
      <p:sp>
        <p:nvSpPr>
          <p:cNvPr id="7" name="Flowchart: Sequential Access Storage 6"/>
          <p:cNvSpPr/>
          <p:nvPr/>
        </p:nvSpPr>
        <p:spPr>
          <a:xfrm>
            <a:off x="-7520" y="404664"/>
            <a:ext cx="3707904" cy="1873310"/>
          </a:xfrm>
          <a:prstGeom prst="flowChartMagneticTape">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A" sz="1400" b="1" dirty="0" smtClean="0">
                <a:solidFill>
                  <a:schemeClr val="tx1"/>
                </a:solidFill>
                <a:latin typeface="Times New Roman" pitchFamily="18" charset="0"/>
                <a:cs typeface="Times New Roman" pitchFamily="18" charset="0"/>
              </a:rPr>
              <a:t>من خلال خيارات الفندق يتوجب على المستخدم اضافة السعر الذي سيتم اعتماده للشقة اضافة الى تحديد الحسابات الإفتراضية من جهة ثانية يتم من خلال هذه النافذة تحديد نظام العمل (شقق مفروشة ام فنادق) اضافة الى تحديد الوان تسجيل الدخول والخروج الخاصة بالحجز.</a:t>
            </a:r>
            <a:endParaRPr lang="en-US" sz="1400"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198240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21" presetClass="entr" presetSubtype="1" fill="hold" grpId="0" nodeType="clickEffect">
                                  <p:stCondLst>
                                    <p:cond delay="0"/>
                                  </p:stCondLst>
                                  <p:childTnLst>
                                    <p:set>
                                      <p:cBhvr>
                                        <p:cTn id="13" dur="1" fill="hold">
                                          <p:stCondLst>
                                            <p:cond delay="0"/>
                                          </p:stCondLst>
                                        </p:cTn>
                                        <p:tgtEl>
                                          <p:spTgt spid="7"/>
                                        </p:tgtEl>
                                        <p:attrNameLst>
                                          <p:attrName>style.visibility</p:attrName>
                                        </p:attrNameLst>
                                      </p:cBhvr>
                                      <p:to>
                                        <p:strVal val="visible"/>
                                      </p:to>
                                    </p:set>
                                    <p:animEffect transition="in" filter="wheel(1)">
                                      <p:cBhvr>
                                        <p:cTn id="14"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xplosion 2 4"/>
          <p:cNvSpPr/>
          <p:nvPr/>
        </p:nvSpPr>
        <p:spPr>
          <a:xfrm>
            <a:off x="1902988" y="1371976"/>
            <a:ext cx="5549332" cy="3970032"/>
          </a:xfrm>
          <a:prstGeom prst="irregularSeal2">
            <a:avLst/>
          </a:prstGeom>
        </p:spPr>
        <p:style>
          <a:lnRef idx="0">
            <a:schemeClr val="accent5"/>
          </a:lnRef>
          <a:fillRef idx="3">
            <a:schemeClr val="accent5"/>
          </a:fillRef>
          <a:effectRef idx="3">
            <a:schemeClr val="accent5"/>
          </a:effectRef>
          <a:fontRef idx="minor">
            <a:schemeClr val="lt1"/>
          </a:fontRef>
        </p:style>
        <p:txBody>
          <a:bodyPr rtlCol="0" anchor="ctr"/>
          <a:lstStyle/>
          <a:p>
            <a:pPr algn="ctr"/>
            <a:r>
              <a:rPr lang="ar-SA" dirty="0" smtClean="0"/>
              <a:t>تقارير الفنادق</a:t>
            </a:r>
            <a:endParaRPr lang="en-US" dirty="0"/>
          </a:p>
        </p:txBody>
      </p:sp>
      <p:sp>
        <p:nvSpPr>
          <p:cNvPr id="12" name="12-Point Star 11"/>
          <p:cNvSpPr/>
          <p:nvPr/>
        </p:nvSpPr>
        <p:spPr>
          <a:xfrm>
            <a:off x="1322973" y="357632"/>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نزلاء بإنتظار الوصول</a:t>
            </a:r>
            <a:endParaRPr lang="en-US" b="1" dirty="0">
              <a:solidFill>
                <a:schemeClr val="bg2">
                  <a:lumMod val="75000"/>
                </a:schemeClr>
              </a:solidFill>
              <a:latin typeface="Times New Roman" pitchFamily="18" charset="0"/>
              <a:cs typeface="Times New Roman" pitchFamily="18" charset="0"/>
            </a:endParaRPr>
          </a:p>
        </p:txBody>
      </p:sp>
      <p:sp>
        <p:nvSpPr>
          <p:cNvPr id="13" name="12-Point Star 12"/>
          <p:cNvSpPr/>
          <p:nvPr/>
        </p:nvSpPr>
        <p:spPr>
          <a:xfrm>
            <a:off x="148489" y="2023225"/>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التراخيص</a:t>
            </a:r>
            <a:endParaRPr lang="en-US" b="1" dirty="0">
              <a:solidFill>
                <a:schemeClr val="bg2">
                  <a:lumMod val="75000"/>
                </a:schemeClr>
              </a:solidFill>
              <a:latin typeface="Times New Roman" pitchFamily="18" charset="0"/>
              <a:cs typeface="Times New Roman" pitchFamily="18" charset="0"/>
            </a:endParaRPr>
          </a:p>
        </p:txBody>
      </p:sp>
      <p:sp>
        <p:nvSpPr>
          <p:cNvPr id="14" name="12-Point Star 13"/>
          <p:cNvSpPr/>
          <p:nvPr/>
        </p:nvSpPr>
        <p:spPr>
          <a:xfrm>
            <a:off x="2915816" y="5342008"/>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إيرادات التأجير المحققة</a:t>
            </a:r>
            <a:endParaRPr lang="en-US" b="1" dirty="0">
              <a:solidFill>
                <a:schemeClr val="bg2">
                  <a:lumMod val="75000"/>
                </a:schemeClr>
              </a:solidFill>
              <a:latin typeface="Times New Roman" pitchFamily="18" charset="0"/>
              <a:cs typeface="Times New Roman" pitchFamily="18" charset="0"/>
            </a:endParaRPr>
          </a:p>
        </p:txBody>
      </p:sp>
      <p:sp>
        <p:nvSpPr>
          <p:cNvPr id="15" name="12-Point Star 14"/>
          <p:cNvSpPr/>
          <p:nvPr/>
        </p:nvSpPr>
        <p:spPr>
          <a:xfrm>
            <a:off x="5508104" y="5013176"/>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الحجوزات</a:t>
            </a:r>
            <a:endParaRPr lang="en-US" b="1" dirty="0">
              <a:solidFill>
                <a:schemeClr val="bg2">
                  <a:lumMod val="75000"/>
                </a:schemeClr>
              </a:solidFill>
              <a:latin typeface="Times New Roman" pitchFamily="18" charset="0"/>
              <a:cs typeface="Times New Roman" pitchFamily="18" charset="0"/>
            </a:endParaRPr>
          </a:p>
        </p:txBody>
      </p:sp>
      <p:sp>
        <p:nvSpPr>
          <p:cNvPr id="16" name="12-Point Star 15"/>
          <p:cNvSpPr/>
          <p:nvPr/>
        </p:nvSpPr>
        <p:spPr>
          <a:xfrm>
            <a:off x="7013197" y="3356992"/>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المغادرة الفعلية</a:t>
            </a:r>
            <a:endParaRPr lang="en-US" b="1" dirty="0">
              <a:solidFill>
                <a:schemeClr val="bg2">
                  <a:lumMod val="75000"/>
                </a:schemeClr>
              </a:solidFill>
              <a:latin typeface="Times New Roman" pitchFamily="18" charset="0"/>
              <a:cs typeface="Times New Roman" pitchFamily="18" charset="0"/>
            </a:endParaRPr>
          </a:p>
        </p:txBody>
      </p:sp>
      <p:sp>
        <p:nvSpPr>
          <p:cNvPr id="17" name="12-Point Star 16"/>
          <p:cNvSpPr/>
          <p:nvPr/>
        </p:nvSpPr>
        <p:spPr>
          <a:xfrm>
            <a:off x="7020272" y="912485"/>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النزلاء المقيمين</a:t>
            </a:r>
            <a:endParaRPr lang="en-US" b="1" dirty="0">
              <a:solidFill>
                <a:schemeClr val="bg2">
                  <a:lumMod val="75000"/>
                </a:schemeClr>
              </a:solidFill>
              <a:latin typeface="Times New Roman" pitchFamily="18" charset="0"/>
              <a:cs typeface="Times New Roman" pitchFamily="18" charset="0"/>
            </a:endParaRPr>
          </a:p>
        </p:txBody>
      </p:sp>
      <p:sp>
        <p:nvSpPr>
          <p:cNvPr id="18" name="12-Point Star 17"/>
          <p:cNvSpPr/>
          <p:nvPr/>
        </p:nvSpPr>
        <p:spPr>
          <a:xfrm>
            <a:off x="4276018" y="16215"/>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إغلاق الصندوق</a:t>
            </a:r>
            <a:endParaRPr lang="en-US" b="1" dirty="0">
              <a:solidFill>
                <a:schemeClr val="bg2">
                  <a:lumMod val="75000"/>
                </a:schemeClr>
              </a:solidFill>
              <a:latin typeface="Times New Roman" pitchFamily="18" charset="0"/>
              <a:cs typeface="Times New Roman" pitchFamily="18" charset="0"/>
            </a:endParaRPr>
          </a:p>
        </p:txBody>
      </p:sp>
      <p:sp>
        <p:nvSpPr>
          <p:cNvPr id="19" name="12-Point Star 18"/>
          <p:cNvSpPr/>
          <p:nvPr/>
        </p:nvSpPr>
        <p:spPr>
          <a:xfrm>
            <a:off x="430665" y="4077072"/>
            <a:ext cx="1944216" cy="14401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أرصدة النزلاء</a:t>
            </a:r>
            <a:endParaRPr lang="en-US" b="1" dirty="0">
              <a:solidFill>
                <a:schemeClr val="bg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486958014"/>
      </p:ext>
    </p:extLst>
  </p:cSld>
  <p:clrMapOvr>
    <a:masterClrMapping/>
  </p:clrMapOvr>
  <mc:AlternateContent xmlns:mc="http://schemas.openxmlformats.org/markup-compatibility/2006">
    <mc:Choice xmlns:p14="http://schemas.microsoft.com/office/powerpoint/2010/main" Requires="p14">
      <p:transition spd="slow" p14:dur="4400">
        <p14:honeycomb/>
      </p:transition>
    </mc:Choice>
    <mc:Fallback>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circle(in)">
                                      <p:cBhvr>
                                        <p:cTn id="7" dur="20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31" presetClass="entr" presetSubtype="0" fill="hold" grpId="0" nodeType="clickEffect">
                                  <p:stCondLst>
                                    <p:cond delay="0"/>
                                  </p:stCondLst>
                                  <p:childTnLst>
                                    <p:set>
                                      <p:cBhvr>
                                        <p:cTn id="11" dur="1" fill="hold">
                                          <p:stCondLst>
                                            <p:cond delay="0"/>
                                          </p:stCondLst>
                                        </p:cTn>
                                        <p:tgtEl>
                                          <p:spTgt spid="18"/>
                                        </p:tgtEl>
                                        <p:attrNameLst>
                                          <p:attrName>style.visibility</p:attrName>
                                        </p:attrNameLst>
                                      </p:cBhvr>
                                      <p:to>
                                        <p:strVal val="visible"/>
                                      </p:to>
                                    </p:set>
                                    <p:anim calcmode="lin" valueType="num">
                                      <p:cBhvr>
                                        <p:cTn id="12" dur="1000" fill="hold"/>
                                        <p:tgtEl>
                                          <p:spTgt spid="18"/>
                                        </p:tgtEl>
                                        <p:attrNameLst>
                                          <p:attrName>ppt_w</p:attrName>
                                        </p:attrNameLst>
                                      </p:cBhvr>
                                      <p:tavLst>
                                        <p:tav tm="0">
                                          <p:val>
                                            <p:fltVal val="0"/>
                                          </p:val>
                                        </p:tav>
                                        <p:tav tm="100000">
                                          <p:val>
                                            <p:strVal val="#ppt_w"/>
                                          </p:val>
                                        </p:tav>
                                      </p:tavLst>
                                    </p:anim>
                                    <p:anim calcmode="lin" valueType="num">
                                      <p:cBhvr>
                                        <p:cTn id="13" dur="1000" fill="hold"/>
                                        <p:tgtEl>
                                          <p:spTgt spid="18"/>
                                        </p:tgtEl>
                                        <p:attrNameLst>
                                          <p:attrName>ppt_h</p:attrName>
                                        </p:attrNameLst>
                                      </p:cBhvr>
                                      <p:tavLst>
                                        <p:tav tm="0">
                                          <p:val>
                                            <p:fltVal val="0"/>
                                          </p:val>
                                        </p:tav>
                                        <p:tav tm="100000">
                                          <p:val>
                                            <p:strVal val="#ppt_h"/>
                                          </p:val>
                                        </p:tav>
                                      </p:tavLst>
                                    </p:anim>
                                    <p:anim calcmode="lin" valueType="num">
                                      <p:cBhvr>
                                        <p:cTn id="14" dur="1000" fill="hold"/>
                                        <p:tgtEl>
                                          <p:spTgt spid="18"/>
                                        </p:tgtEl>
                                        <p:attrNameLst>
                                          <p:attrName>style.rotation</p:attrName>
                                        </p:attrNameLst>
                                      </p:cBhvr>
                                      <p:tavLst>
                                        <p:tav tm="0">
                                          <p:val>
                                            <p:fltVal val="90"/>
                                          </p:val>
                                        </p:tav>
                                        <p:tav tm="100000">
                                          <p:val>
                                            <p:fltVal val="0"/>
                                          </p:val>
                                        </p:tav>
                                      </p:tavLst>
                                    </p:anim>
                                    <p:animEffect transition="in" filter="fade">
                                      <p:cBhvr>
                                        <p:cTn id="15" dur="1000"/>
                                        <p:tgtEl>
                                          <p:spTgt spid="18"/>
                                        </p:tgtEl>
                                      </p:cBhvr>
                                    </p:animEffect>
                                  </p:childTnLst>
                                </p:cTn>
                              </p:par>
                            </p:childTnLst>
                          </p:cTn>
                        </p:par>
                      </p:childTnLst>
                    </p:cTn>
                  </p:par>
                  <p:par>
                    <p:cTn id="16" fill="hold">
                      <p:stCondLst>
                        <p:cond delay="indefinite"/>
                      </p:stCondLst>
                      <p:childTnLst>
                        <p:par>
                          <p:cTn id="17" fill="hold">
                            <p:stCondLst>
                              <p:cond delay="0"/>
                            </p:stCondLst>
                            <p:childTnLst>
                              <p:par>
                                <p:cTn id="18" presetID="31" presetClass="entr" presetSubtype="0" fill="hold" grpId="0" nodeType="clickEffect">
                                  <p:stCondLst>
                                    <p:cond delay="0"/>
                                  </p:stCondLst>
                                  <p:childTnLst>
                                    <p:set>
                                      <p:cBhvr>
                                        <p:cTn id="19" dur="1" fill="hold">
                                          <p:stCondLst>
                                            <p:cond delay="0"/>
                                          </p:stCondLst>
                                        </p:cTn>
                                        <p:tgtEl>
                                          <p:spTgt spid="12"/>
                                        </p:tgtEl>
                                        <p:attrNameLst>
                                          <p:attrName>style.visibility</p:attrName>
                                        </p:attrNameLst>
                                      </p:cBhvr>
                                      <p:to>
                                        <p:strVal val="visible"/>
                                      </p:to>
                                    </p:set>
                                    <p:anim calcmode="lin" valueType="num">
                                      <p:cBhvr>
                                        <p:cTn id="20" dur="1000" fill="hold"/>
                                        <p:tgtEl>
                                          <p:spTgt spid="12"/>
                                        </p:tgtEl>
                                        <p:attrNameLst>
                                          <p:attrName>ppt_w</p:attrName>
                                        </p:attrNameLst>
                                      </p:cBhvr>
                                      <p:tavLst>
                                        <p:tav tm="0">
                                          <p:val>
                                            <p:fltVal val="0"/>
                                          </p:val>
                                        </p:tav>
                                        <p:tav tm="100000">
                                          <p:val>
                                            <p:strVal val="#ppt_w"/>
                                          </p:val>
                                        </p:tav>
                                      </p:tavLst>
                                    </p:anim>
                                    <p:anim calcmode="lin" valueType="num">
                                      <p:cBhvr>
                                        <p:cTn id="21" dur="1000" fill="hold"/>
                                        <p:tgtEl>
                                          <p:spTgt spid="12"/>
                                        </p:tgtEl>
                                        <p:attrNameLst>
                                          <p:attrName>ppt_h</p:attrName>
                                        </p:attrNameLst>
                                      </p:cBhvr>
                                      <p:tavLst>
                                        <p:tav tm="0">
                                          <p:val>
                                            <p:fltVal val="0"/>
                                          </p:val>
                                        </p:tav>
                                        <p:tav tm="100000">
                                          <p:val>
                                            <p:strVal val="#ppt_h"/>
                                          </p:val>
                                        </p:tav>
                                      </p:tavLst>
                                    </p:anim>
                                    <p:anim calcmode="lin" valueType="num">
                                      <p:cBhvr>
                                        <p:cTn id="22" dur="1000" fill="hold"/>
                                        <p:tgtEl>
                                          <p:spTgt spid="12"/>
                                        </p:tgtEl>
                                        <p:attrNameLst>
                                          <p:attrName>style.rotation</p:attrName>
                                        </p:attrNameLst>
                                      </p:cBhvr>
                                      <p:tavLst>
                                        <p:tav tm="0">
                                          <p:val>
                                            <p:fltVal val="90"/>
                                          </p:val>
                                        </p:tav>
                                        <p:tav tm="100000">
                                          <p:val>
                                            <p:fltVal val="0"/>
                                          </p:val>
                                        </p:tav>
                                      </p:tavLst>
                                    </p:anim>
                                    <p:animEffect transition="in" filter="fade">
                                      <p:cBhvr>
                                        <p:cTn id="23" dur="1000"/>
                                        <p:tgtEl>
                                          <p:spTgt spid="12"/>
                                        </p:tgtEl>
                                      </p:cBhvr>
                                    </p:animEffect>
                                  </p:childTnLst>
                                </p:cTn>
                              </p:par>
                            </p:childTnLst>
                          </p:cTn>
                        </p:par>
                      </p:childTnLst>
                    </p:cTn>
                  </p:par>
                  <p:par>
                    <p:cTn id="24" fill="hold">
                      <p:stCondLst>
                        <p:cond delay="indefinite"/>
                      </p:stCondLst>
                      <p:childTnLst>
                        <p:par>
                          <p:cTn id="25" fill="hold">
                            <p:stCondLst>
                              <p:cond delay="0"/>
                            </p:stCondLst>
                            <p:childTnLst>
                              <p:par>
                                <p:cTn id="26" presetID="31" presetClass="entr" presetSubtype="0" fill="hold" grpId="0" nodeType="clickEffect">
                                  <p:stCondLst>
                                    <p:cond delay="0"/>
                                  </p:stCondLst>
                                  <p:childTnLst>
                                    <p:set>
                                      <p:cBhvr>
                                        <p:cTn id="27" dur="1" fill="hold">
                                          <p:stCondLst>
                                            <p:cond delay="0"/>
                                          </p:stCondLst>
                                        </p:cTn>
                                        <p:tgtEl>
                                          <p:spTgt spid="17"/>
                                        </p:tgtEl>
                                        <p:attrNameLst>
                                          <p:attrName>style.visibility</p:attrName>
                                        </p:attrNameLst>
                                      </p:cBhvr>
                                      <p:to>
                                        <p:strVal val="visible"/>
                                      </p:to>
                                    </p:set>
                                    <p:anim calcmode="lin" valueType="num">
                                      <p:cBhvr>
                                        <p:cTn id="28" dur="1000" fill="hold"/>
                                        <p:tgtEl>
                                          <p:spTgt spid="17"/>
                                        </p:tgtEl>
                                        <p:attrNameLst>
                                          <p:attrName>ppt_w</p:attrName>
                                        </p:attrNameLst>
                                      </p:cBhvr>
                                      <p:tavLst>
                                        <p:tav tm="0">
                                          <p:val>
                                            <p:fltVal val="0"/>
                                          </p:val>
                                        </p:tav>
                                        <p:tav tm="100000">
                                          <p:val>
                                            <p:strVal val="#ppt_w"/>
                                          </p:val>
                                        </p:tav>
                                      </p:tavLst>
                                    </p:anim>
                                    <p:anim calcmode="lin" valueType="num">
                                      <p:cBhvr>
                                        <p:cTn id="29" dur="1000" fill="hold"/>
                                        <p:tgtEl>
                                          <p:spTgt spid="17"/>
                                        </p:tgtEl>
                                        <p:attrNameLst>
                                          <p:attrName>ppt_h</p:attrName>
                                        </p:attrNameLst>
                                      </p:cBhvr>
                                      <p:tavLst>
                                        <p:tav tm="0">
                                          <p:val>
                                            <p:fltVal val="0"/>
                                          </p:val>
                                        </p:tav>
                                        <p:tav tm="100000">
                                          <p:val>
                                            <p:strVal val="#ppt_h"/>
                                          </p:val>
                                        </p:tav>
                                      </p:tavLst>
                                    </p:anim>
                                    <p:anim calcmode="lin" valueType="num">
                                      <p:cBhvr>
                                        <p:cTn id="30" dur="1000" fill="hold"/>
                                        <p:tgtEl>
                                          <p:spTgt spid="17"/>
                                        </p:tgtEl>
                                        <p:attrNameLst>
                                          <p:attrName>style.rotation</p:attrName>
                                        </p:attrNameLst>
                                      </p:cBhvr>
                                      <p:tavLst>
                                        <p:tav tm="0">
                                          <p:val>
                                            <p:fltVal val="90"/>
                                          </p:val>
                                        </p:tav>
                                        <p:tav tm="100000">
                                          <p:val>
                                            <p:fltVal val="0"/>
                                          </p:val>
                                        </p:tav>
                                      </p:tavLst>
                                    </p:anim>
                                    <p:animEffect transition="in" filter="fade">
                                      <p:cBhvr>
                                        <p:cTn id="31" dur="1000"/>
                                        <p:tgtEl>
                                          <p:spTgt spid="17"/>
                                        </p:tgtEl>
                                      </p:cBhvr>
                                    </p:animEffect>
                                  </p:childTnLst>
                                </p:cTn>
                              </p:par>
                            </p:childTnLst>
                          </p:cTn>
                        </p:par>
                      </p:childTnLst>
                    </p:cTn>
                  </p:par>
                  <p:par>
                    <p:cTn id="32" fill="hold">
                      <p:stCondLst>
                        <p:cond delay="indefinite"/>
                      </p:stCondLst>
                      <p:childTnLst>
                        <p:par>
                          <p:cTn id="33" fill="hold">
                            <p:stCondLst>
                              <p:cond delay="0"/>
                            </p:stCondLst>
                            <p:childTnLst>
                              <p:par>
                                <p:cTn id="34" presetID="31" presetClass="entr" presetSubtype="0" fill="hold" grpId="0" nodeType="click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p:cTn id="36" dur="1000" fill="hold"/>
                                        <p:tgtEl>
                                          <p:spTgt spid="16"/>
                                        </p:tgtEl>
                                        <p:attrNameLst>
                                          <p:attrName>ppt_w</p:attrName>
                                        </p:attrNameLst>
                                      </p:cBhvr>
                                      <p:tavLst>
                                        <p:tav tm="0">
                                          <p:val>
                                            <p:fltVal val="0"/>
                                          </p:val>
                                        </p:tav>
                                        <p:tav tm="100000">
                                          <p:val>
                                            <p:strVal val="#ppt_w"/>
                                          </p:val>
                                        </p:tav>
                                      </p:tavLst>
                                    </p:anim>
                                    <p:anim calcmode="lin" valueType="num">
                                      <p:cBhvr>
                                        <p:cTn id="37" dur="1000" fill="hold"/>
                                        <p:tgtEl>
                                          <p:spTgt spid="16"/>
                                        </p:tgtEl>
                                        <p:attrNameLst>
                                          <p:attrName>ppt_h</p:attrName>
                                        </p:attrNameLst>
                                      </p:cBhvr>
                                      <p:tavLst>
                                        <p:tav tm="0">
                                          <p:val>
                                            <p:fltVal val="0"/>
                                          </p:val>
                                        </p:tav>
                                        <p:tav tm="100000">
                                          <p:val>
                                            <p:strVal val="#ppt_h"/>
                                          </p:val>
                                        </p:tav>
                                      </p:tavLst>
                                    </p:anim>
                                    <p:anim calcmode="lin" valueType="num">
                                      <p:cBhvr>
                                        <p:cTn id="38" dur="1000" fill="hold"/>
                                        <p:tgtEl>
                                          <p:spTgt spid="16"/>
                                        </p:tgtEl>
                                        <p:attrNameLst>
                                          <p:attrName>style.rotation</p:attrName>
                                        </p:attrNameLst>
                                      </p:cBhvr>
                                      <p:tavLst>
                                        <p:tav tm="0">
                                          <p:val>
                                            <p:fltVal val="90"/>
                                          </p:val>
                                        </p:tav>
                                        <p:tav tm="100000">
                                          <p:val>
                                            <p:fltVal val="0"/>
                                          </p:val>
                                        </p:tav>
                                      </p:tavLst>
                                    </p:anim>
                                    <p:animEffect transition="in" filter="fade">
                                      <p:cBhvr>
                                        <p:cTn id="39" dur="1000"/>
                                        <p:tgtEl>
                                          <p:spTgt spid="16"/>
                                        </p:tgtEl>
                                      </p:cBhvr>
                                    </p:animEffect>
                                  </p:childTnLst>
                                </p:cTn>
                              </p:par>
                            </p:childTnLst>
                          </p:cTn>
                        </p:par>
                      </p:childTnLst>
                    </p:cTn>
                  </p:par>
                  <p:par>
                    <p:cTn id="40" fill="hold">
                      <p:stCondLst>
                        <p:cond delay="indefinite"/>
                      </p:stCondLst>
                      <p:childTnLst>
                        <p:par>
                          <p:cTn id="41" fill="hold">
                            <p:stCondLst>
                              <p:cond delay="0"/>
                            </p:stCondLst>
                            <p:childTnLst>
                              <p:par>
                                <p:cTn id="42" presetID="31" presetClass="entr" presetSubtype="0" fill="hold" grpId="0" nodeType="click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1000" fill="hold"/>
                                        <p:tgtEl>
                                          <p:spTgt spid="15"/>
                                        </p:tgtEl>
                                        <p:attrNameLst>
                                          <p:attrName>ppt_w</p:attrName>
                                        </p:attrNameLst>
                                      </p:cBhvr>
                                      <p:tavLst>
                                        <p:tav tm="0">
                                          <p:val>
                                            <p:fltVal val="0"/>
                                          </p:val>
                                        </p:tav>
                                        <p:tav tm="100000">
                                          <p:val>
                                            <p:strVal val="#ppt_w"/>
                                          </p:val>
                                        </p:tav>
                                      </p:tavLst>
                                    </p:anim>
                                    <p:anim calcmode="lin" valueType="num">
                                      <p:cBhvr>
                                        <p:cTn id="45" dur="1000" fill="hold"/>
                                        <p:tgtEl>
                                          <p:spTgt spid="15"/>
                                        </p:tgtEl>
                                        <p:attrNameLst>
                                          <p:attrName>ppt_h</p:attrName>
                                        </p:attrNameLst>
                                      </p:cBhvr>
                                      <p:tavLst>
                                        <p:tav tm="0">
                                          <p:val>
                                            <p:fltVal val="0"/>
                                          </p:val>
                                        </p:tav>
                                        <p:tav tm="100000">
                                          <p:val>
                                            <p:strVal val="#ppt_h"/>
                                          </p:val>
                                        </p:tav>
                                      </p:tavLst>
                                    </p:anim>
                                    <p:anim calcmode="lin" valueType="num">
                                      <p:cBhvr>
                                        <p:cTn id="46" dur="1000" fill="hold"/>
                                        <p:tgtEl>
                                          <p:spTgt spid="15"/>
                                        </p:tgtEl>
                                        <p:attrNameLst>
                                          <p:attrName>style.rotation</p:attrName>
                                        </p:attrNameLst>
                                      </p:cBhvr>
                                      <p:tavLst>
                                        <p:tav tm="0">
                                          <p:val>
                                            <p:fltVal val="90"/>
                                          </p:val>
                                        </p:tav>
                                        <p:tav tm="100000">
                                          <p:val>
                                            <p:fltVal val="0"/>
                                          </p:val>
                                        </p:tav>
                                      </p:tavLst>
                                    </p:anim>
                                    <p:animEffect transition="in" filter="fade">
                                      <p:cBhvr>
                                        <p:cTn id="47" dur="1000"/>
                                        <p:tgtEl>
                                          <p:spTgt spid="15"/>
                                        </p:tgtEl>
                                      </p:cBhvr>
                                    </p:animEffect>
                                  </p:childTnLst>
                                </p:cTn>
                              </p:par>
                            </p:childTnLst>
                          </p:cTn>
                        </p:par>
                      </p:childTnLst>
                    </p:cTn>
                  </p:par>
                  <p:par>
                    <p:cTn id="48" fill="hold">
                      <p:stCondLst>
                        <p:cond delay="indefinite"/>
                      </p:stCondLst>
                      <p:childTnLst>
                        <p:par>
                          <p:cTn id="49" fill="hold">
                            <p:stCondLst>
                              <p:cond delay="0"/>
                            </p:stCondLst>
                            <p:childTnLst>
                              <p:par>
                                <p:cTn id="50" presetID="31" presetClass="entr" presetSubtype="0" fill="hold" grpId="0" nodeType="clickEffect">
                                  <p:stCondLst>
                                    <p:cond delay="0"/>
                                  </p:stCondLst>
                                  <p:childTnLst>
                                    <p:set>
                                      <p:cBhvr>
                                        <p:cTn id="51" dur="1" fill="hold">
                                          <p:stCondLst>
                                            <p:cond delay="0"/>
                                          </p:stCondLst>
                                        </p:cTn>
                                        <p:tgtEl>
                                          <p:spTgt spid="14"/>
                                        </p:tgtEl>
                                        <p:attrNameLst>
                                          <p:attrName>style.visibility</p:attrName>
                                        </p:attrNameLst>
                                      </p:cBhvr>
                                      <p:to>
                                        <p:strVal val="visible"/>
                                      </p:to>
                                    </p:set>
                                    <p:anim calcmode="lin" valueType="num">
                                      <p:cBhvr>
                                        <p:cTn id="52" dur="1000" fill="hold"/>
                                        <p:tgtEl>
                                          <p:spTgt spid="14"/>
                                        </p:tgtEl>
                                        <p:attrNameLst>
                                          <p:attrName>ppt_w</p:attrName>
                                        </p:attrNameLst>
                                      </p:cBhvr>
                                      <p:tavLst>
                                        <p:tav tm="0">
                                          <p:val>
                                            <p:fltVal val="0"/>
                                          </p:val>
                                        </p:tav>
                                        <p:tav tm="100000">
                                          <p:val>
                                            <p:strVal val="#ppt_w"/>
                                          </p:val>
                                        </p:tav>
                                      </p:tavLst>
                                    </p:anim>
                                    <p:anim calcmode="lin" valueType="num">
                                      <p:cBhvr>
                                        <p:cTn id="53" dur="1000" fill="hold"/>
                                        <p:tgtEl>
                                          <p:spTgt spid="14"/>
                                        </p:tgtEl>
                                        <p:attrNameLst>
                                          <p:attrName>ppt_h</p:attrName>
                                        </p:attrNameLst>
                                      </p:cBhvr>
                                      <p:tavLst>
                                        <p:tav tm="0">
                                          <p:val>
                                            <p:fltVal val="0"/>
                                          </p:val>
                                        </p:tav>
                                        <p:tav tm="100000">
                                          <p:val>
                                            <p:strVal val="#ppt_h"/>
                                          </p:val>
                                        </p:tav>
                                      </p:tavLst>
                                    </p:anim>
                                    <p:anim calcmode="lin" valueType="num">
                                      <p:cBhvr>
                                        <p:cTn id="54" dur="1000" fill="hold"/>
                                        <p:tgtEl>
                                          <p:spTgt spid="14"/>
                                        </p:tgtEl>
                                        <p:attrNameLst>
                                          <p:attrName>style.rotation</p:attrName>
                                        </p:attrNameLst>
                                      </p:cBhvr>
                                      <p:tavLst>
                                        <p:tav tm="0">
                                          <p:val>
                                            <p:fltVal val="90"/>
                                          </p:val>
                                        </p:tav>
                                        <p:tav tm="100000">
                                          <p:val>
                                            <p:fltVal val="0"/>
                                          </p:val>
                                        </p:tav>
                                      </p:tavLst>
                                    </p:anim>
                                    <p:animEffect transition="in" filter="fade">
                                      <p:cBhvr>
                                        <p:cTn id="55" dur="1000"/>
                                        <p:tgtEl>
                                          <p:spTgt spid="14"/>
                                        </p:tgtEl>
                                      </p:cBhvr>
                                    </p:animEffect>
                                  </p:childTnLst>
                                </p:cTn>
                              </p:par>
                            </p:childTnLst>
                          </p:cTn>
                        </p:par>
                      </p:childTnLst>
                    </p:cTn>
                  </p:par>
                  <p:par>
                    <p:cTn id="56" fill="hold">
                      <p:stCondLst>
                        <p:cond delay="indefinite"/>
                      </p:stCondLst>
                      <p:childTnLst>
                        <p:par>
                          <p:cTn id="57" fill="hold">
                            <p:stCondLst>
                              <p:cond delay="0"/>
                            </p:stCondLst>
                            <p:childTnLst>
                              <p:par>
                                <p:cTn id="58" presetID="31" presetClass="entr" presetSubtype="0" fill="hold" grpId="0" nodeType="clickEffect">
                                  <p:stCondLst>
                                    <p:cond delay="0"/>
                                  </p:stCondLst>
                                  <p:childTnLst>
                                    <p:set>
                                      <p:cBhvr>
                                        <p:cTn id="59" dur="1" fill="hold">
                                          <p:stCondLst>
                                            <p:cond delay="0"/>
                                          </p:stCondLst>
                                        </p:cTn>
                                        <p:tgtEl>
                                          <p:spTgt spid="19"/>
                                        </p:tgtEl>
                                        <p:attrNameLst>
                                          <p:attrName>style.visibility</p:attrName>
                                        </p:attrNameLst>
                                      </p:cBhvr>
                                      <p:to>
                                        <p:strVal val="visible"/>
                                      </p:to>
                                    </p:set>
                                    <p:anim calcmode="lin" valueType="num">
                                      <p:cBhvr>
                                        <p:cTn id="60" dur="1000" fill="hold"/>
                                        <p:tgtEl>
                                          <p:spTgt spid="19"/>
                                        </p:tgtEl>
                                        <p:attrNameLst>
                                          <p:attrName>ppt_w</p:attrName>
                                        </p:attrNameLst>
                                      </p:cBhvr>
                                      <p:tavLst>
                                        <p:tav tm="0">
                                          <p:val>
                                            <p:fltVal val="0"/>
                                          </p:val>
                                        </p:tav>
                                        <p:tav tm="100000">
                                          <p:val>
                                            <p:strVal val="#ppt_w"/>
                                          </p:val>
                                        </p:tav>
                                      </p:tavLst>
                                    </p:anim>
                                    <p:anim calcmode="lin" valueType="num">
                                      <p:cBhvr>
                                        <p:cTn id="61" dur="1000" fill="hold"/>
                                        <p:tgtEl>
                                          <p:spTgt spid="19"/>
                                        </p:tgtEl>
                                        <p:attrNameLst>
                                          <p:attrName>ppt_h</p:attrName>
                                        </p:attrNameLst>
                                      </p:cBhvr>
                                      <p:tavLst>
                                        <p:tav tm="0">
                                          <p:val>
                                            <p:fltVal val="0"/>
                                          </p:val>
                                        </p:tav>
                                        <p:tav tm="100000">
                                          <p:val>
                                            <p:strVal val="#ppt_h"/>
                                          </p:val>
                                        </p:tav>
                                      </p:tavLst>
                                    </p:anim>
                                    <p:anim calcmode="lin" valueType="num">
                                      <p:cBhvr>
                                        <p:cTn id="62" dur="1000" fill="hold"/>
                                        <p:tgtEl>
                                          <p:spTgt spid="19"/>
                                        </p:tgtEl>
                                        <p:attrNameLst>
                                          <p:attrName>style.rotation</p:attrName>
                                        </p:attrNameLst>
                                      </p:cBhvr>
                                      <p:tavLst>
                                        <p:tav tm="0">
                                          <p:val>
                                            <p:fltVal val="90"/>
                                          </p:val>
                                        </p:tav>
                                        <p:tav tm="100000">
                                          <p:val>
                                            <p:fltVal val="0"/>
                                          </p:val>
                                        </p:tav>
                                      </p:tavLst>
                                    </p:anim>
                                    <p:animEffect transition="in" filter="fade">
                                      <p:cBhvr>
                                        <p:cTn id="63" dur="1000"/>
                                        <p:tgtEl>
                                          <p:spTgt spid="19"/>
                                        </p:tgtEl>
                                      </p:cBhvr>
                                    </p:animEffect>
                                  </p:childTnLst>
                                </p:cTn>
                              </p:par>
                            </p:childTnLst>
                          </p:cTn>
                        </p:par>
                      </p:childTnLst>
                    </p:cTn>
                  </p:par>
                  <p:par>
                    <p:cTn id="64" fill="hold">
                      <p:stCondLst>
                        <p:cond delay="indefinite"/>
                      </p:stCondLst>
                      <p:childTnLst>
                        <p:par>
                          <p:cTn id="65" fill="hold">
                            <p:stCondLst>
                              <p:cond delay="0"/>
                            </p:stCondLst>
                            <p:childTnLst>
                              <p:par>
                                <p:cTn id="66" presetID="31" presetClass="entr" presetSubtype="0" fill="hold" grpId="0" nodeType="clickEffect">
                                  <p:stCondLst>
                                    <p:cond delay="0"/>
                                  </p:stCondLst>
                                  <p:childTnLst>
                                    <p:set>
                                      <p:cBhvr>
                                        <p:cTn id="67" dur="1" fill="hold">
                                          <p:stCondLst>
                                            <p:cond delay="0"/>
                                          </p:stCondLst>
                                        </p:cTn>
                                        <p:tgtEl>
                                          <p:spTgt spid="13"/>
                                        </p:tgtEl>
                                        <p:attrNameLst>
                                          <p:attrName>style.visibility</p:attrName>
                                        </p:attrNameLst>
                                      </p:cBhvr>
                                      <p:to>
                                        <p:strVal val="visible"/>
                                      </p:to>
                                    </p:set>
                                    <p:anim calcmode="lin" valueType="num">
                                      <p:cBhvr>
                                        <p:cTn id="68" dur="1000" fill="hold"/>
                                        <p:tgtEl>
                                          <p:spTgt spid="13"/>
                                        </p:tgtEl>
                                        <p:attrNameLst>
                                          <p:attrName>ppt_w</p:attrName>
                                        </p:attrNameLst>
                                      </p:cBhvr>
                                      <p:tavLst>
                                        <p:tav tm="0">
                                          <p:val>
                                            <p:fltVal val="0"/>
                                          </p:val>
                                        </p:tav>
                                        <p:tav tm="100000">
                                          <p:val>
                                            <p:strVal val="#ppt_w"/>
                                          </p:val>
                                        </p:tav>
                                      </p:tavLst>
                                    </p:anim>
                                    <p:anim calcmode="lin" valueType="num">
                                      <p:cBhvr>
                                        <p:cTn id="69" dur="1000" fill="hold"/>
                                        <p:tgtEl>
                                          <p:spTgt spid="13"/>
                                        </p:tgtEl>
                                        <p:attrNameLst>
                                          <p:attrName>ppt_h</p:attrName>
                                        </p:attrNameLst>
                                      </p:cBhvr>
                                      <p:tavLst>
                                        <p:tav tm="0">
                                          <p:val>
                                            <p:fltVal val="0"/>
                                          </p:val>
                                        </p:tav>
                                        <p:tav tm="100000">
                                          <p:val>
                                            <p:strVal val="#ppt_h"/>
                                          </p:val>
                                        </p:tav>
                                      </p:tavLst>
                                    </p:anim>
                                    <p:anim calcmode="lin" valueType="num">
                                      <p:cBhvr>
                                        <p:cTn id="70" dur="1000" fill="hold"/>
                                        <p:tgtEl>
                                          <p:spTgt spid="13"/>
                                        </p:tgtEl>
                                        <p:attrNameLst>
                                          <p:attrName>style.rotation</p:attrName>
                                        </p:attrNameLst>
                                      </p:cBhvr>
                                      <p:tavLst>
                                        <p:tav tm="0">
                                          <p:val>
                                            <p:fltVal val="90"/>
                                          </p:val>
                                        </p:tav>
                                        <p:tav tm="100000">
                                          <p:val>
                                            <p:fltVal val="0"/>
                                          </p:val>
                                        </p:tav>
                                      </p:tavLst>
                                    </p:anim>
                                    <p:animEffect transition="in" filter="fade">
                                      <p:cBhvr>
                                        <p:cTn id="71" dur="10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12" grpId="0" animBg="1"/>
      <p:bldP spid="13" grpId="0" animBg="1"/>
      <p:bldP spid="14" grpId="0" animBg="1"/>
      <p:bldP spid="15" grpId="0" animBg="1"/>
      <p:bldP spid="16" grpId="0" animBg="1"/>
      <p:bldP spid="17" grpId="0" animBg="1"/>
      <p:bldP spid="18" grpId="0" animBg="1"/>
      <p:bldP spid="19"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2-Point Star 4"/>
          <p:cNvSpPr/>
          <p:nvPr/>
        </p:nvSpPr>
        <p:spPr>
          <a:xfrm>
            <a:off x="1979712" y="1245250"/>
            <a:ext cx="4752528" cy="792088"/>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إغلاق الصندوق</a:t>
            </a:r>
            <a:endParaRPr lang="en-US" b="1" dirty="0">
              <a:solidFill>
                <a:schemeClr val="bg2">
                  <a:lumMod val="7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974927" y="2200239"/>
            <a:ext cx="3990975" cy="1809750"/>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310168"/>
            <a:ext cx="7429500" cy="2562225"/>
          </a:xfrm>
          <a:prstGeom prst="rect">
            <a:avLst/>
          </a:prstGeom>
        </p:spPr>
      </p:pic>
      <p:sp>
        <p:nvSpPr>
          <p:cNvPr id="10" name="Flowchart: Alternate Process 9"/>
          <p:cNvSpPr/>
          <p:nvPr/>
        </p:nvSpPr>
        <p:spPr>
          <a:xfrm>
            <a:off x="395536" y="2276873"/>
            <a:ext cx="2736304" cy="1296144"/>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b="1" dirty="0" smtClean="0">
                <a:solidFill>
                  <a:schemeClr val="tx1"/>
                </a:solidFill>
                <a:latin typeface="Times New Roman" pitchFamily="18" charset="0"/>
                <a:cs typeface="Times New Roman" pitchFamily="18" charset="0"/>
              </a:rPr>
              <a:t>يمكنّنا تقرير إغلاق الصندوق من استعراض الحسابات الدائنة والمدينة ورمز الشقق وسند القيد المتولد.</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948870012"/>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barn(inVertical)">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Lst>
  </p:timing>
</p:sld>
</file>

<file path=ppt/slides/slide2.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5" name="Rectangle 4"/>
          <p:cNvSpPr/>
          <p:nvPr/>
        </p:nvSpPr>
        <p:spPr>
          <a:xfrm>
            <a:off x="1691680" y="2492896"/>
            <a:ext cx="5742384" cy="1569660"/>
          </a:xfrm>
          <a:prstGeom prst="rect">
            <a:avLst/>
          </a:prstGeom>
        </p:spPr>
        <p:txBody>
          <a:bodyPr wrap="square">
            <a:spAutoFit/>
          </a:bodyPr>
          <a:lstStyle/>
          <a:p>
            <a:pPr algn="ctr"/>
            <a:r>
              <a:rPr lang="ar-LB" sz="2400" b="1" dirty="0">
                <a:solidFill>
                  <a:srgbClr val="0070C0"/>
                </a:solidFill>
                <a:latin typeface="Times New Roman" pitchFamily="18" charset="0"/>
                <a:cs typeface="Times New Roman" pitchFamily="18" charset="0"/>
              </a:rPr>
              <a:t>هذا البرنامج موجه للفنادق والمنتجعات السياحية وكذلك الشقق المفروشة ، وهو من البرامج المميزة في إدارة و محاسبة الفنادق والشقق المفروشة ويمكّن الإدارة من الأداء بسهولة.</a:t>
            </a:r>
            <a:endParaRPr lang="en-US" sz="2400" b="1" dirty="0">
              <a:solidFill>
                <a:srgbClr val="0070C0"/>
              </a:solidFill>
              <a:latin typeface="Times New Roman" pitchFamily="18" charset="0"/>
              <a:cs typeface="Times New Roman" pitchFamily="18" charset="0"/>
            </a:endParaRPr>
          </a:p>
        </p:txBody>
      </p:sp>
      <p:pic>
        <p:nvPicPr>
          <p:cNvPr id="6"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32388"/>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4130233323"/>
      </p:ext>
    </p:extLst>
  </p:cSld>
  <p:clrMapOvr>
    <a:masterClrMapping/>
  </p:clrMapOvr>
  <mc:AlternateContent xmlns:mc="http://schemas.openxmlformats.org/markup-compatibility/2006">
    <mc:Choice xmlns:p14="http://schemas.microsoft.com/office/powerpoint/2010/main" Requires="p14">
      <p:transition spd="slow" p14:dur="3400">
        <p14:reveal/>
      </p:transition>
    </mc:Choice>
    <mc:Fallback>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12-Point Star 3"/>
          <p:cNvSpPr/>
          <p:nvPr/>
        </p:nvSpPr>
        <p:spPr>
          <a:xfrm>
            <a:off x="2445700" y="1052736"/>
            <a:ext cx="3744416" cy="41956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نزلاء بإنتظار الوصول</a:t>
            </a:r>
            <a:endParaRPr lang="en-US" b="1" dirty="0">
              <a:solidFill>
                <a:schemeClr val="bg2">
                  <a:lumMod val="75000"/>
                </a:schemeClr>
              </a:solidFill>
              <a:latin typeface="Times New Roman" pitchFamily="18" charset="0"/>
              <a:cs typeface="Times New Roman" pitchFamily="18" charset="0"/>
            </a:endParaRPr>
          </a:p>
        </p:txBody>
      </p:sp>
      <p:pic>
        <p:nvPicPr>
          <p:cNvPr id="5"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82767" y="1664810"/>
            <a:ext cx="4222671" cy="2880320"/>
          </a:xfrm>
          <a:prstGeom prst="rect">
            <a:avLst/>
          </a:prstGeom>
        </p:spPr>
      </p:pic>
      <p:pic>
        <p:nvPicPr>
          <p:cNvPr id="8" name="Picture 7"/>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739088"/>
            <a:ext cx="9144000" cy="2187000"/>
          </a:xfrm>
          <a:prstGeom prst="rect">
            <a:avLst/>
          </a:prstGeom>
        </p:spPr>
      </p:pic>
      <p:sp>
        <p:nvSpPr>
          <p:cNvPr id="10" name="Flowchart: Alternate Process 9"/>
          <p:cNvSpPr/>
          <p:nvPr/>
        </p:nvSpPr>
        <p:spPr>
          <a:xfrm>
            <a:off x="395536" y="2276873"/>
            <a:ext cx="3168352" cy="1296144"/>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b="1" dirty="0" smtClean="0">
                <a:solidFill>
                  <a:schemeClr val="tx1"/>
                </a:solidFill>
                <a:latin typeface="Times New Roman" pitchFamily="18" charset="0"/>
                <a:cs typeface="Times New Roman" pitchFamily="18" charset="0"/>
              </a:rPr>
              <a:t>يمكنّنا تقرير نزلاء بإنتظار الوصول من معرفة النزلاء المترقب وصولهم الى الفندق/الشقة خلال فترة زمنية معينة.</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0325062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barn(inVertical)">
                                      <p:cBhvr>
                                        <p:cTn id="17" dur="500"/>
                                        <p:tgtEl>
                                          <p:spTgt spid="8"/>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heel(1)">
                                      <p:cBhvr>
                                        <p:cTn id="22" dur="20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10"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2-Point Star 4"/>
          <p:cNvSpPr/>
          <p:nvPr/>
        </p:nvSpPr>
        <p:spPr>
          <a:xfrm>
            <a:off x="2900588" y="836712"/>
            <a:ext cx="2592288" cy="408538"/>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النزلاء المقيمين</a:t>
            </a:r>
            <a:endParaRPr lang="en-US" b="1" dirty="0">
              <a:solidFill>
                <a:schemeClr val="bg2">
                  <a:lumMod val="7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707904" y="1412776"/>
            <a:ext cx="5436096" cy="3173176"/>
          </a:xfrm>
          <a:prstGeom prst="rect">
            <a:avLst/>
          </a:prstGeom>
        </p:spPr>
      </p:pic>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5870" y="4414239"/>
            <a:ext cx="9144000" cy="2556000"/>
          </a:xfrm>
          <a:prstGeom prst="rect">
            <a:avLst/>
          </a:prstGeom>
        </p:spPr>
      </p:pic>
      <p:sp>
        <p:nvSpPr>
          <p:cNvPr id="9" name="Flowchart: Alternate Process 8"/>
          <p:cNvSpPr/>
          <p:nvPr/>
        </p:nvSpPr>
        <p:spPr>
          <a:xfrm>
            <a:off x="395536" y="2276873"/>
            <a:ext cx="2736304" cy="1296144"/>
          </a:xfrm>
          <a:prstGeom prst="flowChartAlternateProcess">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rtl="1"/>
            <a:r>
              <a:rPr lang="ar-SA" b="1" dirty="0" smtClean="0">
                <a:solidFill>
                  <a:schemeClr val="tx1"/>
                </a:solidFill>
                <a:latin typeface="Times New Roman" pitchFamily="18" charset="0"/>
                <a:cs typeface="Times New Roman" pitchFamily="18" charset="0"/>
              </a:rPr>
              <a:t>يمكنّنا تقرير النزلاء المقيمين من معرفة النزلاء المتواجدين في الفندق/الشقة ومكان تواجدهم خلال فترة زمنية معينة.</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83858722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9"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12-Point Star 4"/>
          <p:cNvSpPr/>
          <p:nvPr/>
        </p:nvSpPr>
        <p:spPr>
          <a:xfrm>
            <a:off x="2843808" y="1245250"/>
            <a:ext cx="3737341" cy="455558"/>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المغادرة الفعلية</a:t>
            </a:r>
            <a:endParaRPr lang="en-US" b="1" dirty="0">
              <a:solidFill>
                <a:schemeClr val="bg2">
                  <a:lumMod val="75000"/>
                </a:schemeClr>
              </a:solidFill>
              <a:latin typeface="Times New Roman" pitchFamily="18" charset="0"/>
              <a:cs typeface="Times New Roman" pitchFamily="18" charset="0"/>
            </a:endParaRPr>
          </a:p>
        </p:txBody>
      </p:sp>
      <p:pic>
        <p:nvPicPr>
          <p:cNvPr id="6" name="Picture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492041" y="1844824"/>
            <a:ext cx="5648325" cy="3743325"/>
          </a:xfrm>
          <a:prstGeom prst="rect">
            <a:avLst/>
          </a:prstGeom>
        </p:spPr>
      </p:pic>
      <p:sp>
        <p:nvSpPr>
          <p:cNvPr id="8" name="Rounded Rectangle 7"/>
          <p:cNvSpPr/>
          <p:nvPr/>
        </p:nvSpPr>
        <p:spPr>
          <a:xfrm>
            <a:off x="395536" y="3716486"/>
            <a:ext cx="2664296" cy="1296690"/>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ctr"/>
            <a:r>
              <a:rPr lang="ar-SA" dirty="0">
                <a:solidFill>
                  <a:schemeClr val="tx1"/>
                </a:solidFill>
                <a:latin typeface="Times New Roman" pitchFamily="18" charset="0"/>
                <a:cs typeface="Times New Roman" pitchFamily="18" charset="0"/>
              </a:rPr>
              <a:t>يعرض التقرير النزلاء الذين غادروا الفندق/الشقة بشكل </a:t>
            </a:r>
            <a:r>
              <a:rPr lang="ar-SA" dirty="0" smtClean="0">
                <a:solidFill>
                  <a:schemeClr val="tx1"/>
                </a:solidFill>
                <a:latin typeface="Times New Roman" pitchFamily="18" charset="0"/>
                <a:cs typeface="Times New Roman" pitchFamily="18" charset="0"/>
              </a:rPr>
              <a:t>نهائي</a:t>
            </a:r>
            <a:r>
              <a:rPr lang="ar-SA" dirty="0" smtClean="0">
                <a:solidFill>
                  <a:schemeClr val="tx1"/>
                </a:solidFill>
              </a:rPr>
              <a:t>.</a:t>
            </a:r>
            <a:endParaRPr lang="en-US"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16941333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1" fill="hold" grpId="0" nodeType="click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heel(1)">
                                      <p:cBhvr>
                                        <p:cTn id="17"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8"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4318013" y="1437922"/>
            <a:ext cx="4647889" cy="2319903"/>
          </a:xfrm>
        </p:spPr>
      </p:pic>
      <p:sp>
        <p:nvSpPr>
          <p:cNvPr id="4" name="12-Point Star 3"/>
          <p:cNvSpPr/>
          <p:nvPr/>
        </p:nvSpPr>
        <p:spPr>
          <a:xfrm>
            <a:off x="7344308" y="1332199"/>
            <a:ext cx="1800200" cy="526301"/>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الحجوزات</a:t>
            </a:r>
            <a:endParaRPr lang="en-US" b="1" dirty="0">
              <a:solidFill>
                <a:schemeClr val="bg2">
                  <a:lumMod val="75000"/>
                </a:schemeClr>
              </a:solidFill>
              <a:latin typeface="Times New Roman" pitchFamily="18" charset="0"/>
              <a:cs typeface="Times New Roman" pitchFamily="18" charset="0"/>
            </a:endParaRPr>
          </a:p>
        </p:txBody>
      </p:sp>
      <p:pic>
        <p:nvPicPr>
          <p:cNvPr id="6"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8" name="Content Placeholder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11742" y="3429000"/>
            <a:ext cx="5293807" cy="3508375"/>
          </a:xfrm>
          <a:prstGeom prst="rect">
            <a:avLst/>
          </a:prstGeom>
        </p:spPr>
      </p:pic>
      <p:sp>
        <p:nvSpPr>
          <p:cNvPr id="9" name="12-Point Star 8"/>
          <p:cNvSpPr/>
          <p:nvPr/>
        </p:nvSpPr>
        <p:spPr>
          <a:xfrm>
            <a:off x="-468560" y="2924944"/>
            <a:ext cx="2808312" cy="72008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إيرادات التأجير المحققة</a:t>
            </a:r>
            <a:endParaRPr lang="en-US" b="1" dirty="0">
              <a:solidFill>
                <a:schemeClr val="bg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155449047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heel(1)">
                                      <p:cBhvr>
                                        <p:cTn id="7" dur="20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42"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fade">
                                      <p:cBhvr>
                                        <p:cTn id="12" dur="1000"/>
                                        <p:tgtEl>
                                          <p:spTgt spid="5"/>
                                        </p:tgtEl>
                                      </p:cBhvr>
                                    </p:animEffect>
                                    <p:anim calcmode="lin" valueType="num">
                                      <p:cBhvr>
                                        <p:cTn id="13" dur="1000" fill="hold"/>
                                        <p:tgtEl>
                                          <p:spTgt spid="5"/>
                                        </p:tgtEl>
                                        <p:attrNameLst>
                                          <p:attrName>ppt_x</p:attrName>
                                        </p:attrNameLst>
                                      </p:cBhvr>
                                      <p:tavLst>
                                        <p:tav tm="0">
                                          <p:val>
                                            <p:strVal val="#ppt_x"/>
                                          </p:val>
                                        </p:tav>
                                        <p:tav tm="100000">
                                          <p:val>
                                            <p:strVal val="#ppt_x"/>
                                          </p:val>
                                        </p:tav>
                                      </p:tavLst>
                                    </p:anim>
                                    <p:anim calcmode="lin" valueType="num">
                                      <p:cBhvr>
                                        <p:cTn id="14"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1" presetClass="entr" presetSubtype="1" fill="hold" grpId="0" nodeType="click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heel(1)">
                                      <p:cBhvr>
                                        <p:cTn id="19" dur="2000"/>
                                        <p:tgtEl>
                                          <p:spTgt spid="9"/>
                                        </p:tgtEl>
                                      </p:cBhvr>
                                    </p:animEffect>
                                  </p:childTnLst>
                                </p:cTn>
                              </p:par>
                            </p:childTnLst>
                          </p:cTn>
                        </p:par>
                      </p:childTnLst>
                    </p:cTn>
                  </p:par>
                  <p:par>
                    <p:cTn id="20" fill="hold">
                      <p:stCondLst>
                        <p:cond delay="indefinite"/>
                      </p:stCondLst>
                      <p:childTnLst>
                        <p:par>
                          <p:cTn id="21" fill="hold">
                            <p:stCondLst>
                              <p:cond delay="0"/>
                            </p:stCondLst>
                            <p:childTnLst>
                              <p:par>
                                <p:cTn id="22" presetID="2" presetClass="entr" presetSubtype="4" fill="hold" nodeType="clickEffect">
                                  <p:stCondLst>
                                    <p:cond delay="0"/>
                                  </p:stCondLst>
                                  <p:childTnLst>
                                    <p:set>
                                      <p:cBhvr>
                                        <p:cTn id="23" dur="1" fill="hold">
                                          <p:stCondLst>
                                            <p:cond delay="0"/>
                                          </p:stCondLst>
                                        </p:cTn>
                                        <p:tgtEl>
                                          <p:spTgt spid="8"/>
                                        </p:tgtEl>
                                        <p:attrNameLst>
                                          <p:attrName>style.visibility</p:attrName>
                                        </p:attrNameLst>
                                      </p:cBhvr>
                                      <p:to>
                                        <p:strVal val="visible"/>
                                      </p:to>
                                    </p:set>
                                    <p:anim calcmode="lin" valueType="num">
                                      <p:cBhvr additive="base">
                                        <p:cTn id="24" dur="500" fill="hold"/>
                                        <p:tgtEl>
                                          <p:spTgt spid="8"/>
                                        </p:tgtEl>
                                        <p:attrNameLst>
                                          <p:attrName>ppt_x</p:attrName>
                                        </p:attrNameLst>
                                      </p:cBhvr>
                                      <p:tavLst>
                                        <p:tav tm="0">
                                          <p:val>
                                            <p:strVal val="#ppt_x"/>
                                          </p:val>
                                        </p:tav>
                                        <p:tav tm="100000">
                                          <p:val>
                                            <p:strVal val="#ppt_x"/>
                                          </p:val>
                                        </p:tav>
                                      </p:tavLst>
                                    </p:anim>
                                    <p:anim calcmode="lin" valueType="num">
                                      <p:cBhvr additive="base">
                                        <p:cTn id="25" dur="500" fill="hold"/>
                                        <p:tgtEl>
                                          <p:spTgt spid="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9"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6"/>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1565169" y="1700808"/>
            <a:ext cx="4956590" cy="2592288"/>
          </a:xfrm>
        </p:spPr>
      </p:pic>
      <p:sp>
        <p:nvSpPr>
          <p:cNvPr id="6" name="12-Point Star 5"/>
          <p:cNvSpPr/>
          <p:nvPr/>
        </p:nvSpPr>
        <p:spPr>
          <a:xfrm>
            <a:off x="16290" y="1163976"/>
            <a:ext cx="3097758" cy="671582"/>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أرصدة النزلاء</a:t>
            </a:r>
            <a:endParaRPr lang="en-US" b="1" dirty="0">
              <a:solidFill>
                <a:schemeClr val="bg2">
                  <a:lumMod val="75000"/>
                </a:schemeClr>
              </a:solidFill>
              <a:latin typeface="Times New Roman" pitchFamily="18" charset="0"/>
              <a:cs typeface="Times New Roman" pitchFamily="18" charset="0"/>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 name="Content Placeholder 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3097707" y="4572000"/>
            <a:ext cx="4676775" cy="2286000"/>
          </a:xfrm>
          <a:prstGeom prst="rect">
            <a:avLst/>
          </a:prstGeom>
        </p:spPr>
      </p:pic>
      <p:sp>
        <p:nvSpPr>
          <p:cNvPr id="11" name="12-Point Star 10"/>
          <p:cNvSpPr/>
          <p:nvPr/>
        </p:nvSpPr>
        <p:spPr>
          <a:xfrm>
            <a:off x="7172398" y="4077072"/>
            <a:ext cx="1944216" cy="720080"/>
          </a:xfrm>
          <a:prstGeom prst="star12">
            <a:avLst/>
          </a:prstGeom>
        </p:spPr>
        <p:style>
          <a:lnRef idx="0">
            <a:schemeClr val="accent4"/>
          </a:lnRef>
          <a:fillRef idx="3">
            <a:schemeClr val="accent4"/>
          </a:fillRef>
          <a:effectRef idx="3">
            <a:schemeClr val="accent4"/>
          </a:effectRef>
          <a:fontRef idx="minor">
            <a:schemeClr val="lt1"/>
          </a:fontRef>
        </p:style>
        <p:txBody>
          <a:bodyPr rtlCol="0" anchor="ctr"/>
          <a:lstStyle/>
          <a:p>
            <a:pPr algn="ctr"/>
            <a:r>
              <a:rPr lang="ar-SA" b="1" dirty="0" smtClean="0">
                <a:solidFill>
                  <a:schemeClr val="bg2">
                    <a:lumMod val="75000"/>
                  </a:schemeClr>
                </a:solidFill>
                <a:latin typeface="Times New Roman" pitchFamily="18" charset="0"/>
                <a:cs typeface="Times New Roman" pitchFamily="18" charset="0"/>
              </a:rPr>
              <a:t>التراخيص</a:t>
            </a:r>
            <a:endParaRPr lang="en-US" b="1" dirty="0">
              <a:solidFill>
                <a:schemeClr val="bg2">
                  <a:lumMod val="75000"/>
                </a:schemeClr>
              </a:solidFill>
              <a:latin typeface="Times New Roman" pitchFamily="18" charset="0"/>
              <a:cs typeface="Times New Roman" pitchFamily="18" charset="0"/>
            </a:endParaRPr>
          </a:p>
        </p:txBody>
      </p:sp>
    </p:spTree>
    <p:extLst>
      <p:ext uri="{BB962C8B-B14F-4D97-AF65-F5344CB8AC3E}">
        <p14:creationId xmlns:p14="http://schemas.microsoft.com/office/powerpoint/2010/main" val="33057433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 calcmode="lin" valueType="num">
                                      <p:cBhvr additive="base">
                                        <p:cTn id="12" dur="500" fill="hold"/>
                                        <p:tgtEl>
                                          <p:spTgt spid="7"/>
                                        </p:tgtEl>
                                        <p:attrNameLst>
                                          <p:attrName>ppt_x</p:attrName>
                                        </p:attrNameLst>
                                      </p:cBhvr>
                                      <p:tavLst>
                                        <p:tav tm="0">
                                          <p:val>
                                            <p:strVal val="#ppt_x"/>
                                          </p:val>
                                        </p:tav>
                                        <p:tav tm="100000">
                                          <p:val>
                                            <p:strVal val="#ppt_x"/>
                                          </p:val>
                                        </p:tav>
                                      </p:tavLst>
                                    </p:anim>
                                    <p:anim calcmode="lin" valueType="num">
                                      <p:cBhvr additive="base">
                                        <p:cTn id="13"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16" presetClass="entr" presetSubtype="21" fill="hold" grpId="0" nodeType="clickEffect">
                                  <p:stCondLst>
                                    <p:cond delay="0"/>
                                  </p:stCondLst>
                                  <p:childTnLst>
                                    <p:set>
                                      <p:cBhvr>
                                        <p:cTn id="17" dur="1" fill="hold">
                                          <p:stCondLst>
                                            <p:cond delay="0"/>
                                          </p:stCondLst>
                                        </p:cTn>
                                        <p:tgtEl>
                                          <p:spTgt spid="11"/>
                                        </p:tgtEl>
                                        <p:attrNameLst>
                                          <p:attrName>style.visibility</p:attrName>
                                        </p:attrNameLst>
                                      </p:cBhvr>
                                      <p:to>
                                        <p:strVal val="visible"/>
                                      </p:to>
                                    </p:set>
                                    <p:animEffect transition="in" filter="barn(inVertical)">
                                      <p:cBhvr>
                                        <p:cTn id="18" dur="500"/>
                                        <p:tgtEl>
                                          <p:spTgt spid="11"/>
                                        </p:tgtEl>
                                      </p:cBhvr>
                                    </p:animEffect>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10"/>
                                        </p:tgtEl>
                                        <p:attrNameLst>
                                          <p:attrName>style.visibility</p:attrName>
                                        </p:attrNameLst>
                                      </p:cBhvr>
                                      <p:to>
                                        <p:strVal val="visible"/>
                                      </p:to>
                                    </p:set>
                                    <p:anim calcmode="lin" valueType="num">
                                      <p:cBhvr additive="base">
                                        <p:cTn id="23" dur="500" fill="hold"/>
                                        <p:tgtEl>
                                          <p:spTgt spid="10"/>
                                        </p:tgtEl>
                                        <p:attrNameLst>
                                          <p:attrName>ppt_x</p:attrName>
                                        </p:attrNameLst>
                                      </p:cBhvr>
                                      <p:tavLst>
                                        <p:tav tm="0">
                                          <p:val>
                                            <p:strVal val="#ppt_x"/>
                                          </p:val>
                                        </p:tav>
                                        <p:tav tm="100000">
                                          <p:val>
                                            <p:strVal val="#ppt_x"/>
                                          </p:val>
                                        </p:tav>
                                      </p:tavLst>
                                    </p:anim>
                                    <p:anim calcmode="lin" valueType="num">
                                      <p:cBhvr additive="base">
                                        <p:cTn id="24"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1"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5" y="134000"/>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Action Button: Help 7">
            <a:hlinkClick r:id="" action="ppaction://noaction" highlightClick="1"/>
          </p:cNvPr>
          <p:cNvSpPr/>
          <p:nvPr/>
        </p:nvSpPr>
        <p:spPr>
          <a:xfrm>
            <a:off x="7740352" y="2060848"/>
            <a:ext cx="936104" cy="100811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ction Button: Help 8">
            <a:hlinkClick r:id="" action="ppaction://noaction" highlightClick="1"/>
          </p:cNvPr>
          <p:cNvSpPr/>
          <p:nvPr/>
        </p:nvSpPr>
        <p:spPr>
          <a:xfrm>
            <a:off x="7740352" y="4653136"/>
            <a:ext cx="936104" cy="100811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ction Button: Help 10">
            <a:hlinkClick r:id="" action="ppaction://noaction" highlightClick="1"/>
          </p:cNvPr>
          <p:cNvSpPr/>
          <p:nvPr/>
        </p:nvSpPr>
        <p:spPr>
          <a:xfrm flipH="1">
            <a:off x="611560" y="1988840"/>
            <a:ext cx="936104" cy="100811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Action Button: Help 11">
            <a:hlinkClick r:id="" action="ppaction://noaction" highlightClick="1"/>
          </p:cNvPr>
          <p:cNvSpPr/>
          <p:nvPr/>
        </p:nvSpPr>
        <p:spPr>
          <a:xfrm flipH="1">
            <a:off x="2915816" y="2163198"/>
            <a:ext cx="2808312" cy="3024336"/>
          </a:xfrm>
          <a:prstGeom prst="actionButtonHelp">
            <a:avLst/>
          </a:prstGeom>
        </p:spPr>
        <p:style>
          <a:lnRef idx="1">
            <a:schemeClr val="accent4"/>
          </a:lnRef>
          <a:fillRef idx="3">
            <a:schemeClr val="accent4"/>
          </a:fillRef>
          <a:effectRef idx="2">
            <a:schemeClr val="accent4"/>
          </a:effectRef>
          <a:fontRef idx="minor">
            <a:schemeClr val="lt1"/>
          </a:fontRef>
        </p:style>
        <p:txBody>
          <a:bodyPr rtlCol="0" anchor="ctr"/>
          <a:lstStyle/>
          <a:p>
            <a:pPr algn="ctr"/>
            <a:r>
              <a:rPr lang="ar-LB" b="1" dirty="0">
                <a:solidFill>
                  <a:schemeClr val="tx1"/>
                </a:solidFill>
                <a:latin typeface="Times New Roman" pitchFamily="18" charset="0"/>
                <a:cs typeface="Times New Roman" pitchFamily="18" charset="0"/>
              </a:rPr>
              <a:t>في حال وجود أي ملاحظة أو تحتاجون إلى المزيد من المعلومات فلا تترددوا </a:t>
            </a:r>
            <a:br>
              <a:rPr lang="ar-LB" b="1" dirty="0">
                <a:solidFill>
                  <a:schemeClr val="tx1"/>
                </a:solidFill>
                <a:latin typeface="Times New Roman" pitchFamily="18" charset="0"/>
                <a:cs typeface="Times New Roman" pitchFamily="18" charset="0"/>
              </a:rPr>
            </a:br>
            <a:r>
              <a:rPr lang="ar-LB" b="1" dirty="0">
                <a:solidFill>
                  <a:schemeClr val="tx1"/>
                </a:solidFill>
                <a:latin typeface="Times New Roman" pitchFamily="18" charset="0"/>
                <a:cs typeface="Times New Roman" pitchFamily="18" charset="0"/>
              </a:rPr>
              <a:t>بالاتصال بنا أو التحدث مع فريق الدعم الفني فنحن جاهزون لتلقي </a:t>
            </a:r>
            <a:br>
              <a:rPr lang="ar-LB" b="1" dirty="0">
                <a:solidFill>
                  <a:schemeClr val="tx1"/>
                </a:solidFill>
                <a:latin typeface="Times New Roman" pitchFamily="18" charset="0"/>
                <a:cs typeface="Times New Roman" pitchFamily="18" charset="0"/>
              </a:rPr>
            </a:br>
            <a:r>
              <a:rPr lang="ar-LB" b="1" dirty="0">
                <a:solidFill>
                  <a:schemeClr val="tx1"/>
                </a:solidFill>
                <a:latin typeface="Times New Roman" pitchFamily="18" charset="0"/>
                <a:cs typeface="Times New Roman" pitchFamily="18" charset="0"/>
              </a:rPr>
              <a:t>استفساراتكم واقتراحاتكم.</a:t>
            </a:r>
            <a:endParaRPr lang="en-US" b="1" dirty="0">
              <a:solidFill>
                <a:schemeClr val="tx1"/>
              </a:solidFill>
              <a:latin typeface="Times New Roman" pitchFamily="18" charset="0"/>
              <a:cs typeface="Times New Roman" pitchFamily="18" charset="0"/>
            </a:endParaRPr>
          </a:p>
          <a:p>
            <a:pPr algn="ctr"/>
            <a:endParaRPr lang="en-US" dirty="0"/>
          </a:p>
        </p:txBody>
      </p:sp>
      <p:sp>
        <p:nvSpPr>
          <p:cNvPr id="14" name="Action Button: Help 13">
            <a:hlinkClick r:id="" action="ppaction://noaction" highlightClick="1"/>
          </p:cNvPr>
          <p:cNvSpPr/>
          <p:nvPr/>
        </p:nvSpPr>
        <p:spPr>
          <a:xfrm flipH="1">
            <a:off x="611560" y="4653136"/>
            <a:ext cx="936104" cy="1008112"/>
          </a:xfrm>
          <a:prstGeom prst="actionButtonHelp">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64745656"/>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 calcmode="lin" valueType="num">
                                      <p:cBhvr>
                                        <p:cTn id="7" dur="1000" fill="hold"/>
                                        <p:tgtEl>
                                          <p:spTgt spid="12"/>
                                        </p:tgtEl>
                                        <p:attrNameLst>
                                          <p:attrName>ppt_w</p:attrName>
                                        </p:attrNameLst>
                                      </p:cBhvr>
                                      <p:tavLst>
                                        <p:tav tm="0">
                                          <p:val>
                                            <p:fltVal val="0"/>
                                          </p:val>
                                        </p:tav>
                                        <p:tav tm="100000">
                                          <p:val>
                                            <p:strVal val="#ppt_w"/>
                                          </p:val>
                                        </p:tav>
                                      </p:tavLst>
                                    </p:anim>
                                    <p:anim calcmode="lin" valueType="num">
                                      <p:cBhvr>
                                        <p:cTn id="8" dur="1000" fill="hold"/>
                                        <p:tgtEl>
                                          <p:spTgt spid="12"/>
                                        </p:tgtEl>
                                        <p:attrNameLst>
                                          <p:attrName>ppt_h</p:attrName>
                                        </p:attrNameLst>
                                      </p:cBhvr>
                                      <p:tavLst>
                                        <p:tav tm="0">
                                          <p:val>
                                            <p:fltVal val="0"/>
                                          </p:val>
                                        </p:tav>
                                        <p:tav tm="100000">
                                          <p:val>
                                            <p:strVal val="#ppt_h"/>
                                          </p:val>
                                        </p:tav>
                                      </p:tavLst>
                                    </p:anim>
                                    <p:anim calcmode="lin" valueType="num">
                                      <p:cBhvr>
                                        <p:cTn id="9" dur="1000" fill="hold"/>
                                        <p:tgtEl>
                                          <p:spTgt spid="12"/>
                                        </p:tgtEl>
                                        <p:attrNameLst>
                                          <p:attrName>style.rotation</p:attrName>
                                        </p:attrNameLst>
                                      </p:cBhvr>
                                      <p:tavLst>
                                        <p:tav tm="0">
                                          <p:val>
                                            <p:fltVal val="90"/>
                                          </p:val>
                                        </p:tav>
                                        <p:tav tm="100000">
                                          <p:val>
                                            <p:fltVal val="0"/>
                                          </p:val>
                                        </p:tav>
                                      </p:tavLst>
                                    </p:anim>
                                    <p:animEffect transition="in" filter="fade">
                                      <p:cBhvr>
                                        <p:cTn id="10" dur="1000"/>
                                        <p:tgtEl>
                                          <p:spTgt spid="12"/>
                                        </p:tgtEl>
                                      </p:cBhvr>
                                    </p:animEffect>
                                  </p:childTnLst>
                                </p:cTn>
                              </p:par>
                            </p:childTnLst>
                          </p:cTn>
                        </p:par>
                      </p:childTnLst>
                    </p:cTn>
                  </p:par>
                  <p:par>
                    <p:cTn id="11" fill="hold">
                      <p:stCondLst>
                        <p:cond delay="indefinite"/>
                      </p:stCondLst>
                      <p:childTnLst>
                        <p:par>
                          <p:cTn id="12" fill="hold">
                            <p:stCondLst>
                              <p:cond delay="0"/>
                            </p:stCondLst>
                            <p:childTnLst>
                              <p:par>
                                <p:cTn id="13" presetID="2" presetClass="entr" presetSubtype="4"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anim calcmode="lin" valueType="num">
                                      <p:cBhvr additive="base">
                                        <p:cTn id="15" dur="500" fill="hold"/>
                                        <p:tgtEl>
                                          <p:spTgt spid="8"/>
                                        </p:tgtEl>
                                        <p:attrNameLst>
                                          <p:attrName>ppt_x</p:attrName>
                                        </p:attrNameLst>
                                      </p:cBhvr>
                                      <p:tavLst>
                                        <p:tav tm="0">
                                          <p:val>
                                            <p:strVal val="#ppt_x"/>
                                          </p:val>
                                        </p:tav>
                                        <p:tav tm="100000">
                                          <p:val>
                                            <p:strVal val="#ppt_x"/>
                                          </p:val>
                                        </p:tav>
                                      </p:tavLst>
                                    </p:anim>
                                    <p:anim calcmode="lin" valueType="num">
                                      <p:cBhvr additive="base">
                                        <p:cTn id="1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17" fill="hold">
                      <p:stCondLst>
                        <p:cond delay="indefinite"/>
                      </p:stCondLst>
                      <p:childTnLst>
                        <p:par>
                          <p:cTn id="18" fill="hold">
                            <p:stCondLst>
                              <p:cond delay="0"/>
                            </p:stCondLst>
                            <p:childTnLst>
                              <p:par>
                                <p:cTn id="19" presetID="2" presetClass="entr" presetSubtype="4" fill="hold" grpId="0" nodeType="clickEffect">
                                  <p:stCondLst>
                                    <p:cond delay="0"/>
                                  </p:stCondLst>
                                  <p:childTnLst>
                                    <p:set>
                                      <p:cBhvr>
                                        <p:cTn id="20" dur="1" fill="hold">
                                          <p:stCondLst>
                                            <p:cond delay="0"/>
                                          </p:stCondLst>
                                        </p:cTn>
                                        <p:tgtEl>
                                          <p:spTgt spid="9"/>
                                        </p:tgtEl>
                                        <p:attrNameLst>
                                          <p:attrName>style.visibility</p:attrName>
                                        </p:attrNameLst>
                                      </p:cBhvr>
                                      <p:to>
                                        <p:strVal val="visible"/>
                                      </p:to>
                                    </p:set>
                                    <p:anim calcmode="lin" valueType="num">
                                      <p:cBhvr additive="base">
                                        <p:cTn id="21" dur="500" fill="hold"/>
                                        <p:tgtEl>
                                          <p:spTgt spid="9"/>
                                        </p:tgtEl>
                                        <p:attrNameLst>
                                          <p:attrName>ppt_x</p:attrName>
                                        </p:attrNameLst>
                                      </p:cBhvr>
                                      <p:tavLst>
                                        <p:tav tm="0">
                                          <p:val>
                                            <p:strVal val="#ppt_x"/>
                                          </p:val>
                                        </p:tav>
                                        <p:tav tm="100000">
                                          <p:val>
                                            <p:strVal val="#ppt_x"/>
                                          </p:val>
                                        </p:tav>
                                      </p:tavLst>
                                    </p:anim>
                                    <p:anim calcmode="lin" valueType="num">
                                      <p:cBhvr additive="base">
                                        <p:cTn id="2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grpId="0" nodeType="clickEffect">
                                  <p:stCondLst>
                                    <p:cond delay="0"/>
                                  </p:stCondLst>
                                  <p:childTnLst>
                                    <p:set>
                                      <p:cBhvr>
                                        <p:cTn id="26" dur="1" fill="hold">
                                          <p:stCondLst>
                                            <p:cond delay="0"/>
                                          </p:stCondLst>
                                        </p:cTn>
                                        <p:tgtEl>
                                          <p:spTgt spid="11"/>
                                        </p:tgtEl>
                                        <p:attrNameLst>
                                          <p:attrName>style.visibility</p:attrName>
                                        </p:attrNameLst>
                                      </p:cBhvr>
                                      <p:to>
                                        <p:strVal val="visible"/>
                                      </p:to>
                                    </p:set>
                                    <p:anim calcmode="lin" valueType="num">
                                      <p:cBhvr additive="base">
                                        <p:cTn id="27" dur="500" fill="hold"/>
                                        <p:tgtEl>
                                          <p:spTgt spid="11"/>
                                        </p:tgtEl>
                                        <p:attrNameLst>
                                          <p:attrName>ppt_x</p:attrName>
                                        </p:attrNameLst>
                                      </p:cBhvr>
                                      <p:tavLst>
                                        <p:tav tm="0">
                                          <p:val>
                                            <p:strVal val="#ppt_x"/>
                                          </p:val>
                                        </p:tav>
                                        <p:tav tm="100000">
                                          <p:val>
                                            <p:strVal val="#ppt_x"/>
                                          </p:val>
                                        </p:tav>
                                      </p:tavLst>
                                    </p:anim>
                                    <p:anim calcmode="lin" valueType="num">
                                      <p:cBhvr additive="base">
                                        <p:cTn id="2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grpId="0" nodeType="clickEffect">
                                  <p:stCondLst>
                                    <p:cond delay="0"/>
                                  </p:stCondLst>
                                  <p:childTnLst>
                                    <p:set>
                                      <p:cBhvr>
                                        <p:cTn id="32" dur="1" fill="hold">
                                          <p:stCondLst>
                                            <p:cond delay="0"/>
                                          </p:stCondLst>
                                        </p:cTn>
                                        <p:tgtEl>
                                          <p:spTgt spid="14"/>
                                        </p:tgtEl>
                                        <p:attrNameLst>
                                          <p:attrName>style.visibility</p:attrName>
                                        </p:attrNameLst>
                                      </p:cBhvr>
                                      <p:to>
                                        <p:strVal val="visible"/>
                                      </p:to>
                                    </p:set>
                                    <p:anim calcmode="lin" valueType="num">
                                      <p:cBhvr additive="base">
                                        <p:cTn id="33" dur="500" fill="hold"/>
                                        <p:tgtEl>
                                          <p:spTgt spid="14"/>
                                        </p:tgtEl>
                                        <p:attrNameLst>
                                          <p:attrName>ppt_x</p:attrName>
                                        </p:attrNameLst>
                                      </p:cBhvr>
                                      <p:tavLst>
                                        <p:tav tm="0">
                                          <p:val>
                                            <p:strVal val="#ppt_x"/>
                                          </p:val>
                                        </p:tav>
                                        <p:tav tm="100000">
                                          <p:val>
                                            <p:strVal val="#ppt_x"/>
                                          </p:val>
                                        </p:tav>
                                      </p:tavLst>
                                    </p:anim>
                                    <p:anim calcmode="lin" valueType="num">
                                      <p:cBhvr additive="base">
                                        <p:cTn id="34" dur="500" fill="hold"/>
                                        <p:tgtEl>
                                          <p:spTgt spid="1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animBg="1"/>
      <p:bldP spid="11" grpId="0" animBg="1"/>
      <p:bldP spid="12" grpId="0" animBg="1"/>
      <p:bldP spid="14"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5" name="Picture 1"/>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905000" y="12700"/>
            <a:ext cx="5324475" cy="1676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aphicFrame>
        <p:nvGraphicFramePr>
          <p:cNvPr id="3" name="Table 2"/>
          <p:cNvGraphicFramePr>
            <a:graphicFrameLocks noGrp="1"/>
          </p:cNvGraphicFramePr>
          <p:nvPr>
            <p:extLst>
              <p:ext uri="{D42A27DB-BD31-4B8C-83A1-F6EECF244321}">
                <p14:modId xmlns:p14="http://schemas.microsoft.com/office/powerpoint/2010/main" val="412585959"/>
              </p:ext>
            </p:extLst>
          </p:nvPr>
        </p:nvGraphicFramePr>
        <p:xfrm>
          <a:off x="261937" y="1844824"/>
          <a:ext cx="8610600" cy="4093922"/>
        </p:xfrm>
        <a:graphic>
          <a:graphicData uri="http://schemas.openxmlformats.org/drawingml/2006/table">
            <a:tbl>
              <a:tblPr/>
              <a:tblGrid>
                <a:gridCol w="4305300"/>
                <a:gridCol w="4305300"/>
              </a:tblGrid>
              <a:tr h="617110">
                <a:tc gridSpan="2">
                  <a:txBody>
                    <a:bodyPr/>
                    <a:lstStyle/>
                    <a:p>
                      <a:pPr algn="r" rtl="1" fontAlgn="t"/>
                      <a:r>
                        <a:rPr lang="ar-LB" sz="1700" b="1" dirty="0">
                          <a:effectLst/>
                          <a:latin typeface="Times New Roman" pitchFamily="18" charset="0"/>
                          <a:cs typeface="Times New Roman" pitchFamily="18" charset="0"/>
                        </a:rPr>
                        <a:t>شركة المنارة لنظم وإدارة المعلومات:</a:t>
                      </a:r>
                    </a:p>
                  </a:txBody>
                  <a:tcPr marL="91991" marR="91991" marT="91963" marB="91963">
                    <a:lnL>
                      <a:noFill/>
                    </a:lnL>
                    <a:lnR>
                      <a:noFill/>
                    </a:lnR>
                    <a:lnT>
                      <a:noFill/>
                    </a:lnT>
                    <a:lnB>
                      <a:noFill/>
                    </a:lnB>
                    <a:solidFill>
                      <a:schemeClr val="bg2">
                        <a:lumMod val="50000"/>
                      </a:schemeClr>
                    </a:solidFill>
                  </a:tcPr>
                </a:tc>
                <a:tc hMerge="1">
                  <a:txBody>
                    <a:bodyPr/>
                    <a:lstStyle/>
                    <a:p>
                      <a:endParaRPr lang="en-US"/>
                    </a:p>
                  </a:txBody>
                  <a:tcPr/>
                </a:tc>
              </a:tr>
              <a:tr h="1997335">
                <a:tc gridSpan="2">
                  <a:txBody>
                    <a:bodyPr/>
                    <a:lstStyle/>
                    <a:p>
                      <a:pPr algn="r" rtl="1" fontAlgn="t"/>
                      <a:r>
                        <a:rPr lang="ar-LB" sz="1700" b="1" dirty="0">
                          <a:solidFill>
                            <a:schemeClr val="tx1"/>
                          </a:solidFill>
                          <a:effectLst/>
                          <a:latin typeface="Times New Roman" pitchFamily="18" charset="0"/>
                          <a:cs typeface="Times New Roman" pitchFamily="18" charset="0"/>
                        </a:rPr>
                        <a:t>لبنان:</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الفرع الرئيسي:</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العنوان:  لبنان - شتورا - تعنايل - مبنى بن الأهرام</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الهاتف:  9618545445+ </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الموبايل: 96176344211+</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البريد الإلكتروني: </a:t>
                      </a:r>
                      <a:r>
                        <a:rPr lang="en-US" sz="1700" b="1" u="none" strike="noStrike" dirty="0">
                          <a:solidFill>
                            <a:schemeClr val="tx1"/>
                          </a:solidFill>
                          <a:effectLst/>
                          <a:latin typeface="Times New Roman" pitchFamily="18" charset="0"/>
                          <a:cs typeface="Times New Roman" pitchFamily="18" charset="0"/>
                        </a:rPr>
                        <a:t>sales@almanarasoft.com</a:t>
                      </a:r>
                      <a:r>
                        <a:rPr lang="en-US" sz="1700" b="1" dirty="0">
                          <a:solidFill>
                            <a:schemeClr val="tx1"/>
                          </a:solidFill>
                          <a:effectLst/>
                          <a:latin typeface="Times New Roman" pitchFamily="18" charset="0"/>
                          <a:cs typeface="Times New Roman" pitchFamily="18" charset="0"/>
                        </a:rPr>
                        <a:t> </a:t>
                      </a:r>
                      <a:br>
                        <a:rPr lang="en-US"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أوقات الدوام: من السبت إلى الخميس ومن الساعة 08:00 صباحاُ وحتى الساعة 4:30 مساء</a:t>
                      </a:r>
                    </a:p>
                  </a:txBody>
                  <a:tcPr marL="91991" marR="91991" marT="91963" marB="91963">
                    <a:lnL>
                      <a:noFill/>
                    </a:lnL>
                    <a:lnR>
                      <a:noFill/>
                    </a:lnR>
                    <a:lnT>
                      <a:noFill/>
                    </a:lnT>
                    <a:lnB>
                      <a:noFill/>
                    </a:lnB>
                    <a:solidFill>
                      <a:schemeClr val="bg2">
                        <a:lumMod val="50000"/>
                      </a:schemeClr>
                    </a:solidFill>
                  </a:tcPr>
                </a:tc>
                <a:tc hMerge="1">
                  <a:txBody>
                    <a:bodyPr/>
                    <a:lstStyle/>
                    <a:p>
                      <a:endParaRPr lang="en-US"/>
                    </a:p>
                  </a:txBody>
                  <a:tcPr/>
                </a:tc>
              </a:tr>
              <a:tr h="1479218">
                <a:tc>
                  <a:txBody>
                    <a:bodyPr/>
                    <a:lstStyle/>
                    <a:p>
                      <a:pPr algn="r" rtl="1" fontAlgn="t"/>
                      <a:r>
                        <a:rPr lang="ar-LB" sz="1700" b="1" dirty="0">
                          <a:solidFill>
                            <a:schemeClr val="tx1"/>
                          </a:solidFill>
                          <a:effectLst/>
                          <a:latin typeface="Times New Roman" pitchFamily="18" charset="0"/>
                          <a:cs typeface="Times New Roman" pitchFamily="18" charset="0"/>
                        </a:rPr>
                        <a:t>سوريا:</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العنوان: دمشق - شارع الباكستان</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الهاتف: 963114443637+</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الموبايل: 963959557889+</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البريد الإلكتروني: </a:t>
                      </a:r>
                      <a:r>
                        <a:rPr lang="en-US" sz="1700" b="1" u="none" strike="noStrike" dirty="0">
                          <a:solidFill>
                            <a:schemeClr val="tx1"/>
                          </a:solidFill>
                          <a:effectLst/>
                          <a:latin typeface="Times New Roman" pitchFamily="18" charset="0"/>
                          <a:cs typeface="Times New Roman" pitchFamily="18" charset="0"/>
                        </a:rPr>
                        <a:t>sales.sy@almanarasoft.com</a:t>
                      </a:r>
                      <a:endParaRPr lang="en-US" sz="1700" b="1" dirty="0">
                        <a:solidFill>
                          <a:schemeClr val="tx1"/>
                        </a:solidFill>
                        <a:effectLst/>
                        <a:latin typeface="Times New Roman" pitchFamily="18" charset="0"/>
                        <a:cs typeface="Times New Roman" pitchFamily="18" charset="0"/>
                      </a:endParaRPr>
                    </a:p>
                  </a:txBody>
                  <a:tcPr marL="91991" marR="91991" marT="91963" marB="91963">
                    <a:lnL>
                      <a:noFill/>
                    </a:lnL>
                    <a:lnR>
                      <a:noFill/>
                    </a:lnR>
                    <a:lnT>
                      <a:noFill/>
                    </a:lnT>
                    <a:lnB>
                      <a:noFill/>
                    </a:lnB>
                    <a:solidFill>
                      <a:schemeClr val="bg2">
                        <a:lumMod val="50000"/>
                      </a:schemeClr>
                    </a:solidFill>
                  </a:tcPr>
                </a:tc>
                <a:tc>
                  <a:txBody>
                    <a:bodyPr/>
                    <a:lstStyle/>
                    <a:p>
                      <a:pPr algn="r" rtl="1" fontAlgn="t"/>
                      <a:r>
                        <a:rPr lang="ar-LB" sz="1700" b="1" dirty="0">
                          <a:solidFill>
                            <a:schemeClr val="tx1"/>
                          </a:solidFill>
                          <a:effectLst/>
                          <a:latin typeface="Times New Roman" pitchFamily="18" charset="0"/>
                          <a:cs typeface="Times New Roman" pitchFamily="18" charset="0"/>
                        </a:rPr>
                        <a:t>السعودية:</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العنوان: جدة - شارع خالد بن الوليد - بناء ألوان الطيف</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الهاتف: 966126688223+</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الموبايل: 966503016634+</a:t>
                      </a:r>
                      <a:br>
                        <a:rPr lang="ar-LB" sz="1700" b="1" dirty="0">
                          <a:solidFill>
                            <a:schemeClr val="tx1"/>
                          </a:solidFill>
                          <a:effectLst/>
                          <a:latin typeface="Times New Roman" pitchFamily="18" charset="0"/>
                          <a:cs typeface="Times New Roman" pitchFamily="18" charset="0"/>
                        </a:rPr>
                      </a:br>
                      <a:r>
                        <a:rPr lang="ar-LB" sz="1700" b="1" dirty="0">
                          <a:solidFill>
                            <a:schemeClr val="tx1"/>
                          </a:solidFill>
                          <a:effectLst/>
                          <a:latin typeface="Times New Roman" pitchFamily="18" charset="0"/>
                          <a:cs typeface="Times New Roman" pitchFamily="18" charset="0"/>
                        </a:rPr>
                        <a:t>البريد الإلكتروني: </a:t>
                      </a:r>
                      <a:r>
                        <a:rPr lang="en-US" sz="1700" b="1" u="none" strike="noStrike" dirty="0">
                          <a:solidFill>
                            <a:schemeClr val="tx1"/>
                          </a:solidFill>
                          <a:effectLst/>
                          <a:latin typeface="Times New Roman" pitchFamily="18" charset="0"/>
                          <a:cs typeface="Times New Roman" pitchFamily="18" charset="0"/>
                        </a:rPr>
                        <a:t>sales.sa@almanarasoft.com</a:t>
                      </a:r>
                      <a:endParaRPr lang="en-US" sz="1700" b="1" dirty="0">
                        <a:solidFill>
                          <a:schemeClr val="tx1"/>
                        </a:solidFill>
                        <a:effectLst/>
                        <a:latin typeface="Times New Roman" pitchFamily="18" charset="0"/>
                        <a:cs typeface="Times New Roman" pitchFamily="18" charset="0"/>
                      </a:endParaRPr>
                    </a:p>
                  </a:txBody>
                  <a:tcPr marL="91991" marR="91991" marT="91963" marB="91963">
                    <a:lnL>
                      <a:noFill/>
                    </a:lnL>
                    <a:lnR>
                      <a:noFill/>
                    </a:lnR>
                    <a:lnT>
                      <a:noFill/>
                    </a:lnT>
                    <a:lnB>
                      <a:noFill/>
                    </a:lnB>
                    <a:solidFill>
                      <a:schemeClr val="bg2">
                        <a:lumMod val="50000"/>
                      </a:schemeClr>
                    </a:solidFill>
                  </a:tcPr>
                </a:tc>
              </a:tr>
            </a:tbl>
          </a:graphicData>
        </a:graphic>
      </p:graphicFrame>
      <p:sp>
        <p:nvSpPr>
          <p:cNvPr id="2" name="Down Ribbon 1"/>
          <p:cNvSpPr/>
          <p:nvPr/>
        </p:nvSpPr>
        <p:spPr>
          <a:xfrm rot="19824322">
            <a:off x="-169776" y="2062085"/>
            <a:ext cx="2583904" cy="712363"/>
          </a:xfrm>
          <a:prstGeom prst="ribbon">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ar-SA" b="1" dirty="0" smtClean="0">
                <a:solidFill>
                  <a:schemeClr val="tx1"/>
                </a:solidFill>
                <a:latin typeface="Times New Roman" pitchFamily="18" charset="0"/>
                <a:cs typeface="Times New Roman" pitchFamily="18" charset="0"/>
              </a:rPr>
              <a:t>معلومات الإتصال</a:t>
            </a:r>
            <a:endParaRPr lang="en-US" b="1"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2953376409"/>
      </p:ext>
    </p:extLst>
  </p:cSld>
  <p:clrMapOvr>
    <a:masterClrMapping/>
  </p:clrMapOvr>
  <mc:AlternateContent xmlns:mc="http://schemas.openxmlformats.org/markup-compatibility/2006">
    <mc:Choice xmlns:p14="http://schemas.microsoft.com/office/powerpoint/2010/main" Requires="p14">
      <p:transition spd="slow" p14:dur="1200">
        <p:dissolve/>
      </p:transition>
    </mc:Choice>
    <mc:Fallback>
      <p:transition spd="slow">
        <p:dissolv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Rectangle 4"/>
          <p:cNvSpPr/>
          <p:nvPr/>
        </p:nvSpPr>
        <p:spPr>
          <a:xfrm>
            <a:off x="539552" y="2276872"/>
            <a:ext cx="7992888" cy="4401205"/>
          </a:xfrm>
          <a:prstGeom prst="rect">
            <a:avLst/>
          </a:prstGeom>
        </p:spPr>
        <p:txBody>
          <a:bodyPr wrap="square">
            <a:spAutoFit/>
          </a:bodyPr>
          <a:lstStyle/>
          <a:p>
            <a:pPr marL="285750" indent="-285750" algn="r" rtl="1">
              <a:buFont typeface="Arial" pitchFamily="34" charset="0"/>
              <a:buChar char="•"/>
            </a:pPr>
            <a:r>
              <a:rPr lang="ar-SA" sz="2000" b="1" dirty="0">
                <a:latin typeface="Times New Roman" pitchFamily="18" charset="0"/>
                <a:cs typeface="Times New Roman" pitchFamily="18" charset="0"/>
              </a:rPr>
              <a:t>ي</a:t>
            </a:r>
            <a:r>
              <a:rPr lang="ar-LB" sz="2000" b="1" dirty="0" smtClean="0">
                <a:latin typeface="Times New Roman" pitchFamily="18" charset="0"/>
                <a:cs typeface="Times New Roman" pitchFamily="18" charset="0"/>
              </a:rPr>
              <a:t>عمل </a:t>
            </a:r>
            <a:r>
              <a:rPr lang="ar-LB" sz="2000" b="1" dirty="0">
                <a:latin typeface="Times New Roman" pitchFamily="18" charset="0"/>
                <a:cs typeface="Times New Roman" pitchFamily="18" charset="0"/>
              </a:rPr>
              <a:t>ضمن بيئة مايكروسوفت ويندوز، و يستطيع استخدامه أكثر من مستخدم في نفس الوقت.</a:t>
            </a:r>
          </a:p>
          <a:p>
            <a:pPr marL="285750" indent="-285750" algn="r" rtl="1">
              <a:buFont typeface="Arial" pitchFamily="34" charset="0"/>
              <a:buChar char="•"/>
            </a:pPr>
            <a:r>
              <a:rPr lang="ar-LB" sz="2000" b="1" dirty="0" smtClean="0">
                <a:latin typeface="Times New Roman" pitchFamily="18" charset="0"/>
                <a:cs typeface="Times New Roman" pitchFamily="18" charset="0"/>
              </a:rPr>
              <a:t>متوفر </a:t>
            </a:r>
            <a:r>
              <a:rPr lang="ar-LB" sz="2000" b="1" dirty="0">
                <a:latin typeface="Times New Roman" pitchFamily="18" charset="0"/>
                <a:cs typeface="Times New Roman" pitchFamily="18" charset="0"/>
              </a:rPr>
              <a:t>باللغة العربية و الانكليزية والفرنسية و يمكن تحويله إلى أي لغة يرغب بها المستخدم مما يجعله برنامج مرن في النواحي الفنية و التقنية بالنسبة للمستخدم.</a:t>
            </a:r>
          </a:p>
          <a:p>
            <a:pPr marL="285750" indent="-285750" algn="r" rtl="1">
              <a:buFont typeface="Arial" pitchFamily="34" charset="0"/>
              <a:buChar char="•"/>
            </a:pPr>
            <a:r>
              <a:rPr lang="ar-LB" sz="2000" b="1" dirty="0" smtClean="0">
                <a:latin typeface="Times New Roman" pitchFamily="18" charset="0"/>
                <a:cs typeface="Times New Roman" pitchFamily="18" charset="0"/>
              </a:rPr>
              <a:t>يستخدم </a:t>
            </a:r>
            <a:r>
              <a:rPr lang="ar-LB" sz="2000" b="1" dirty="0">
                <a:latin typeface="Times New Roman" pitchFamily="18" charset="0"/>
                <a:cs typeface="Times New Roman" pitchFamily="18" charset="0"/>
              </a:rPr>
              <a:t>البرنامج قاعدة بيانات </a:t>
            </a:r>
            <a:r>
              <a:rPr lang="en-US" sz="2000" b="1" dirty="0">
                <a:latin typeface="Times New Roman" pitchFamily="18" charset="0"/>
                <a:cs typeface="Times New Roman" pitchFamily="18" charset="0"/>
              </a:rPr>
              <a:t>MICROSOFT SQL SERVER </a:t>
            </a:r>
            <a:r>
              <a:rPr lang="ar-LB" sz="2000" b="1" dirty="0">
                <a:latin typeface="Times New Roman" pitchFamily="18" charset="0"/>
                <a:cs typeface="Times New Roman" pitchFamily="18" charset="0"/>
              </a:rPr>
              <a:t>و هي من أقوي قواعد البيانات العالمية. فهي تمتاز بقوتها من ناحية الأمان و السرعة في العمل.</a:t>
            </a:r>
          </a:p>
          <a:p>
            <a:pPr marL="285750" indent="-285750" algn="r" rtl="1">
              <a:buFont typeface="Arial" pitchFamily="34" charset="0"/>
              <a:buChar char="•"/>
            </a:pPr>
            <a:r>
              <a:rPr lang="ar-LB" sz="2000" b="1" dirty="0" smtClean="0">
                <a:latin typeface="Times New Roman" pitchFamily="18" charset="0"/>
                <a:cs typeface="Times New Roman" pitchFamily="18" charset="0"/>
              </a:rPr>
              <a:t>يمتاز </a:t>
            </a:r>
            <a:r>
              <a:rPr lang="ar-LB" sz="2000" b="1" dirty="0">
                <a:latin typeface="Times New Roman" pitchFamily="18" charset="0"/>
                <a:cs typeface="Times New Roman" pitchFamily="18" charset="0"/>
              </a:rPr>
              <a:t>البرنامج بإمكانية فتح أكثر من شركة أو مؤسسة و يمكن أن تكون منفصلة عن بعضها في الميزانية و النزلاء و شجرة الحسابات.</a:t>
            </a:r>
          </a:p>
          <a:p>
            <a:pPr marL="285750" indent="-285750" algn="r" rtl="1">
              <a:buFont typeface="Arial" pitchFamily="34" charset="0"/>
              <a:buChar char="•"/>
            </a:pPr>
            <a:r>
              <a:rPr lang="ar-LB" sz="2000" b="1" dirty="0" smtClean="0">
                <a:latin typeface="Times New Roman" pitchFamily="18" charset="0"/>
                <a:cs typeface="Times New Roman" pitchFamily="18" charset="0"/>
              </a:rPr>
              <a:t>إمكانية </a:t>
            </a:r>
            <a:r>
              <a:rPr lang="ar-LB" sz="2000" b="1" dirty="0">
                <a:latin typeface="Times New Roman" pitchFamily="18" charset="0"/>
                <a:cs typeface="Times New Roman" pitchFamily="18" charset="0"/>
              </a:rPr>
              <a:t>تعديل محتويات التقارير مع توفر النسخ الاحتياطي الآلي وفقاً لتحديدات مدير النظام، وبالإضافة لذلك مرفق مع البرنامج أداوات الصيانة الخاصة بالملفات بحيث يمكن صيانة الملفات من حين لآخر دون تدخل قسم الدعم الفني حيث تقوم هذه الأداوات بتدقيق البيانات والتاكد من صحتها وسلامتها وتعمل علي تصحيح الأخطاء.</a:t>
            </a:r>
          </a:p>
          <a:p>
            <a:pPr marL="285750" indent="-285750" algn="r" rtl="1">
              <a:buFont typeface="Arial" pitchFamily="34" charset="0"/>
              <a:buChar char="•"/>
            </a:pPr>
            <a:r>
              <a:rPr lang="ar-LB" sz="2000" b="1" dirty="0" smtClean="0">
                <a:latin typeface="Times New Roman" pitchFamily="18" charset="0"/>
                <a:cs typeface="Times New Roman" pitchFamily="18" charset="0"/>
              </a:rPr>
              <a:t>إمكانية </a:t>
            </a:r>
            <a:r>
              <a:rPr lang="ar-LB" sz="2000" b="1" dirty="0">
                <a:latin typeface="Times New Roman" pitchFamily="18" charset="0"/>
                <a:cs typeface="Times New Roman" pitchFamily="18" charset="0"/>
              </a:rPr>
              <a:t>إضافة التراخيص (البلدية – الدفاع المدني – الخ ..) والسجلات التجارية مع تواريخ إصدارها وتواريخ </a:t>
            </a:r>
            <a:r>
              <a:rPr lang="ar-LB" sz="2000" b="1" dirty="0" smtClean="0">
                <a:latin typeface="Times New Roman" pitchFamily="18" charset="0"/>
                <a:cs typeface="Times New Roman" pitchFamily="18" charset="0"/>
              </a:rPr>
              <a:t>نهايتها.</a:t>
            </a:r>
            <a:endParaRPr lang="ar-SA" sz="2000" b="1" dirty="0" smtClean="0">
              <a:latin typeface="Times New Roman" pitchFamily="18" charset="0"/>
              <a:cs typeface="Times New Roman" pitchFamily="18" charset="0"/>
            </a:endParaRPr>
          </a:p>
          <a:p>
            <a:pPr marL="285750" indent="-285750" algn="r" rtl="1">
              <a:buFont typeface="Arial" pitchFamily="34" charset="0"/>
              <a:buChar char="•"/>
            </a:pPr>
            <a:r>
              <a:rPr lang="ar-LB" sz="2000" b="1" dirty="0" smtClean="0">
                <a:latin typeface="Times New Roman" pitchFamily="18" charset="0"/>
                <a:cs typeface="Times New Roman" pitchFamily="18" charset="0"/>
              </a:rPr>
              <a:t>يدعم </a:t>
            </a:r>
            <a:r>
              <a:rPr lang="ar-LB" sz="2000" b="1" dirty="0">
                <a:latin typeface="Times New Roman" pitchFamily="18" charset="0"/>
                <a:cs typeface="Times New Roman" pitchFamily="18" charset="0"/>
              </a:rPr>
              <a:t>البرنامج التاريخين الهجري والميلادي.</a:t>
            </a:r>
          </a:p>
        </p:txBody>
      </p:sp>
      <p:sp>
        <p:nvSpPr>
          <p:cNvPr id="6" name="Rectangle 5"/>
          <p:cNvSpPr/>
          <p:nvPr/>
        </p:nvSpPr>
        <p:spPr>
          <a:xfrm>
            <a:off x="69257" y="1198605"/>
            <a:ext cx="8933477" cy="923330"/>
          </a:xfrm>
          <a:prstGeom prst="rect">
            <a:avLst/>
          </a:prstGeom>
          <a:noFill/>
        </p:spPr>
        <p:txBody>
          <a:bodyPr wrap="square" lIns="91440" tIns="45720" rIns="91440" bIns="45720">
            <a:spAutoFit/>
            <a:scene3d>
              <a:camera prst="orthographicFront"/>
              <a:lightRig rig="threePt" dir="t"/>
            </a:scene3d>
            <a:sp3d extrusionH="57150">
              <a:bevelT w="38100" h="38100" prst="relaxedInset"/>
            </a:sp3d>
          </a:bodyPr>
          <a:lstStyle/>
          <a:p>
            <a:pPr algn="ctr"/>
            <a:r>
              <a:rPr lang="ar-SA" sz="5400" b="1" dirty="0" smtClean="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rPr>
              <a:t>مميزات النظام </a:t>
            </a:r>
            <a:endParaRPr lang="en-US" sz="5400" b="1" dirty="0">
              <a:ln w="10541" cmpd="sng">
                <a:solidFill>
                  <a:schemeClr val="accent1">
                    <a:shade val="88000"/>
                    <a:satMod val="110000"/>
                  </a:schemeClr>
                </a:solidFill>
                <a:prstDash val="solid"/>
              </a:ln>
              <a:solidFill>
                <a:srgbClr val="0070C0"/>
              </a:solidFill>
              <a:latin typeface="Times New Roman" pitchFamily="18" charset="0"/>
              <a:cs typeface="Times New Roman" pitchFamily="18" charset="0"/>
            </a:endParaRPr>
          </a:p>
        </p:txBody>
      </p:sp>
    </p:spTree>
    <p:extLst>
      <p:ext uri="{BB962C8B-B14F-4D97-AF65-F5344CB8AC3E}">
        <p14:creationId xmlns:p14="http://schemas.microsoft.com/office/powerpoint/2010/main" val="1096385571"/>
      </p:ext>
    </p:extLst>
  </p:cSld>
  <p:clrMapOvr>
    <a:masterClrMapping/>
  </p:clrMapOvr>
  <p:transition spd="slow">
    <p:wheel spokes="1"/>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wheel(1)">
                                      <p:cBhvr>
                                        <p:cTn id="7" dur="2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circle(in)">
                                      <p:cBhvr>
                                        <p:cTn id="12" dur="2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1043608" y="1484784"/>
            <a:ext cx="6777317" cy="3508977"/>
          </a:xfrm>
        </p:spPr>
        <p:txBody>
          <a:bodyPr>
            <a:noAutofit/>
          </a:bodyPr>
          <a:lstStyle/>
          <a:p>
            <a:pPr marL="68580" indent="0" algn="r" rtl="1">
              <a:buNone/>
            </a:pPr>
            <a:r>
              <a:rPr lang="en-US" sz="2000" b="1" dirty="0" err="1">
                <a:latin typeface="Times New Roman" pitchFamily="18" charset="0"/>
                <a:cs typeface="Times New Roman" pitchFamily="18" charset="0"/>
              </a:rPr>
              <a:t>يتضمن</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برنامج</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المنارة</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للمحاسبة</a:t>
            </a:r>
            <a:r>
              <a:rPr lang="en-US" sz="2000" b="1" dirty="0">
                <a:latin typeface="Times New Roman" pitchFamily="18" charset="0"/>
                <a:cs typeface="Times New Roman" pitchFamily="18" charset="0"/>
              </a:rPr>
              <a:t> و </a:t>
            </a:r>
            <a:r>
              <a:rPr lang="en-US" sz="2000" b="1" dirty="0" err="1">
                <a:latin typeface="Times New Roman" pitchFamily="18" charset="0"/>
                <a:cs typeface="Times New Roman" pitchFamily="18" charset="0"/>
              </a:rPr>
              <a:t>المستودعات</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نظام</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الفنادق</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الذي</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يتضمن</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العديد</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من</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البطاقات</a:t>
            </a:r>
            <a:r>
              <a:rPr lang="en-US" sz="2000" b="1" dirty="0">
                <a:latin typeface="Times New Roman" pitchFamily="18" charset="0"/>
                <a:cs typeface="Times New Roman" pitchFamily="18" charset="0"/>
              </a:rPr>
              <a:t> و </a:t>
            </a:r>
            <a:r>
              <a:rPr lang="en-US" sz="2000" b="1" dirty="0" err="1">
                <a:latin typeface="Times New Roman" pitchFamily="18" charset="0"/>
                <a:cs typeface="Times New Roman" pitchFamily="18" charset="0"/>
              </a:rPr>
              <a:t>العمليات</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التي</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تحتاجها</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الفنادق</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ضمن</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نطاق</a:t>
            </a:r>
            <a:r>
              <a:rPr lang="en-US" sz="2000" b="1" dirty="0">
                <a:latin typeface="Times New Roman" pitchFamily="18" charset="0"/>
                <a:cs typeface="Times New Roman" pitchFamily="18" charset="0"/>
              </a:rPr>
              <a:t> </a:t>
            </a:r>
            <a:r>
              <a:rPr lang="en-US" sz="2000" b="1" dirty="0" err="1">
                <a:latin typeface="Times New Roman" pitchFamily="18" charset="0"/>
                <a:cs typeface="Times New Roman" pitchFamily="18" charset="0"/>
              </a:rPr>
              <a:t>عملها</a:t>
            </a:r>
            <a:r>
              <a:rPr lang="en-US" sz="2000" b="1" dirty="0" smtClean="0">
                <a:latin typeface="Times New Roman" pitchFamily="18" charset="0"/>
                <a:cs typeface="Times New Roman" pitchFamily="18" charset="0"/>
              </a:rPr>
              <a:t>.</a:t>
            </a:r>
            <a:endParaRPr lang="ar-SA" sz="2000" b="1" dirty="0" smtClean="0">
              <a:latin typeface="Times New Roman" pitchFamily="18" charset="0"/>
              <a:cs typeface="Times New Roman" pitchFamily="18" charset="0"/>
            </a:endParaRPr>
          </a:p>
          <a:p>
            <a:pPr marL="68580" indent="0" algn="r" rtl="1">
              <a:buNone/>
            </a:pPr>
            <a:r>
              <a:rPr lang="ar-SA" sz="2000" b="1" dirty="0" smtClean="0">
                <a:latin typeface="Times New Roman" pitchFamily="18" charset="0"/>
                <a:cs typeface="Times New Roman" pitchFamily="18" charset="0"/>
              </a:rPr>
              <a:t>أبرز هذه البطاقات:</a:t>
            </a:r>
          </a:p>
          <a:p>
            <a:pPr algn="r" rtl="1"/>
            <a:r>
              <a:rPr lang="ar-SA" sz="2000" b="1" dirty="0" smtClean="0">
                <a:latin typeface="Times New Roman" pitchFamily="18" charset="0"/>
                <a:cs typeface="Times New Roman" pitchFamily="18" charset="0"/>
              </a:rPr>
              <a:t>بطاقة نزيل</a:t>
            </a:r>
          </a:p>
          <a:p>
            <a:pPr algn="r" rtl="1"/>
            <a:r>
              <a:rPr lang="ar-SA" sz="2000" b="1" dirty="0" smtClean="0">
                <a:latin typeface="Times New Roman" pitchFamily="18" charset="0"/>
                <a:cs typeface="Times New Roman" pitchFamily="18" charset="0"/>
              </a:rPr>
              <a:t>بطاقة الشقة</a:t>
            </a:r>
          </a:p>
          <a:p>
            <a:pPr algn="r" rtl="1"/>
            <a:r>
              <a:rPr lang="ar-SA" sz="2000" b="1" dirty="0" smtClean="0">
                <a:latin typeface="Times New Roman" pitchFamily="18" charset="0"/>
                <a:cs typeface="Times New Roman" pitchFamily="18" charset="0"/>
              </a:rPr>
              <a:t>بطاقة طابق</a:t>
            </a:r>
          </a:p>
          <a:p>
            <a:pPr algn="r" rtl="1"/>
            <a:r>
              <a:rPr lang="ar-SA" sz="2000" b="1" dirty="0" smtClean="0">
                <a:latin typeface="Times New Roman" pitchFamily="18" charset="0"/>
                <a:cs typeface="Times New Roman" pitchFamily="18" charset="0"/>
              </a:rPr>
              <a:t>بطاقة بناء</a:t>
            </a:r>
          </a:p>
          <a:p>
            <a:pPr algn="r" rtl="1"/>
            <a:r>
              <a:rPr lang="ar-SA" sz="2000" b="1" dirty="0" smtClean="0">
                <a:latin typeface="Times New Roman" pitchFamily="18" charset="0"/>
                <a:cs typeface="Times New Roman" pitchFamily="18" charset="0"/>
              </a:rPr>
              <a:t>بطاقة حالة الحجز</a:t>
            </a:r>
          </a:p>
          <a:p>
            <a:pPr algn="r" rtl="1"/>
            <a:r>
              <a:rPr lang="ar-SA" sz="2000" b="1" dirty="0">
                <a:latin typeface="Times New Roman" pitchFamily="18" charset="0"/>
                <a:cs typeface="Times New Roman" pitchFamily="18" charset="0"/>
              </a:rPr>
              <a:t>بطاقة </a:t>
            </a:r>
            <a:r>
              <a:rPr lang="ar-SA" sz="2000" b="1" dirty="0" smtClean="0">
                <a:latin typeface="Times New Roman" pitchFamily="18" charset="0"/>
                <a:cs typeface="Times New Roman" pitchFamily="18" charset="0"/>
              </a:rPr>
              <a:t>سبب الحظر</a:t>
            </a:r>
          </a:p>
          <a:p>
            <a:pPr algn="r" rtl="1"/>
            <a:r>
              <a:rPr lang="ar-SA" sz="2000" b="1" dirty="0">
                <a:latin typeface="Times New Roman" pitchFamily="18" charset="0"/>
                <a:cs typeface="Times New Roman" pitchFamily="18" charset="0"/>
              </a:rPr>
              <a:t>بطاقة </a:t>
            </a:r>
            <a:r>
              <a:rPr lang="ar-SA" sz="2000" b="1" dirty="0" smtClean="0">
                <a:latin typeface="Times New Roman" pitchFamily="18" charset="0"/>
                <a:cs typeface="Times New Roman" pitchFamily="18" charset="0"/>
              </a:rPr>
              <a:t>محتويات الشقة</a:t>
            </a:r>
          </a:p>
          <a:p>
            <a:pPr algn="r" rtl="1"/>
            <a:r>
              <a:rPr lang="ar-SA" sz="2000" b="1" dirty="0">
                <a:latin typeface="Times New Roman" pitchFamily="18" charset="0"/>
                <a:cs typeface="Times New Roman" pitchFamily="18" charset="0"/>
              </a:rPr>
              <a:t>بطاقة </a:t>
            </a:r>
            <a:r>
              <a:rPr lang="ar-SA" sz="2000" b="1" dirty="0" smtClean="0">
                <a:latin typeface="Times New Roman" pitchFamily="18" charset="0"/>
                <a:cs typeface="Times New Roman" pitchFamily="18" charset="0"/>
              </a:rPr>
              <a:t>نوع الشقة</a:t>
            </a:r>
          </a:p>
          <a:p>
            <a:pPr algn="r" rtl="1"/>
            <a:r>
              <a:rPr lang="ar-SA" sz="2000" b="1" dirty="0">
                <a:latin typeface="Times New Roman" pitchFamily="18" charset="0"/>
                <a:cs typeface="Times New Roman" pitchFamily="18" charset="0"/>
              </a:rPr>
              <a:t>بطاقة </a:t>
            </a:r>
            <a:r>
              <a:rPr lang="ar-SA" sz="2000" b="1" dirty="0" smtClean="0">
                <a:latin typeface="Times New Roman" pitchFamily="18" charset="0"/>
                <a:cs typeface="Times New Roman" pitchFamily="18" charset="0"/>
              </a:rPr>
              <a:t>شريحة التسعير</a:t>
            </a:r>
          </a:p>
          <a:p>
            <a:pPr algn="r" rtl="1"/>
            <a:r>
              <a:rPr lang="ar-SA" sz="2000" b="1" dirty="0" smtClean="0">
                <a:latin typeface="Times New Roman" pitchFamily="18" charset="0"/>
                <a:cs typeface="Times New Roman" pitchFamily="18" charset="0"/>
              </a:rPr>
              <a:t>بطاقة موسم</a:t>
            </a:r>
          </a:p>
          <a:p>
            <a:pPr marL="68580" indent="0" algn="r" rtl="1">
              <a:buNone/>
            </a:pPr>
            <a:endParaRPr lang="ar-SA" sz="2000" dirty="0" smtClean="0">
              <a:latin typeface="Times New Roman" pitchFamily="18" charset="0"/>
              <a:cs typeface="Times New Roman" pitchFamily="18" charset="0"/>
            </a:endParaRPr>
          </a:p>
        </p:txBody>
      </p:sp>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492187477"/>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grpId="0"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grpId="0"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grpId="0"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grpId="0" nodeType="clickEffect">
                                  <p:stCondLst>
                                    <p:cond delay="0"/>
                                  </p:stCondLst>
                                  <p:childTnLst>
                                    <p:set>
                                      <p:cBhvr>
                                        <p:cTn id="72" dur="1" fill="hold">
                                          <p:stCondLst>
                                            <p:cond delay="0"/>
                                          </p:stCondLst>
                                        </p:cTn>
                                        <p:tgtEl>
                                          <p:spTgt spid="3">
                                            <p:txEl>
                                              <p:pRg st="11" end="11"/>
                                            </p:txEl>
                                          </p:spTgt>
                                        </p:tgtEl>
                                        <p:attrNameLst>
                                          <p:attrName>style.visibility</p:attrName>
                                        </p:attrNameLst>
                                      </p:cBhvr>
                                      <p:to>
                                        <p:strVal val="visible"/>
                                      </p:to>
                                    </p:set>
                                    <p:anim calcmode="lin" valueType="num">
                                      <p:cBhvr additive="base">
                                        <p:cTn id="73"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ounded Rectangular Callout 7"/>
          <p:cNvSpPr/>
          <p:nvPr/>
        </p:nvSpPr>
        <p:spPr bwMode="auto">
          <a:xfrm>
            <a:off x="5562962" y="2483967"/>
            <a:ext cx="3168353" cy="2479388"/>
          </a:xfrm>
          <a:prstGeom prst="wedgeRoundRectCallout">
            <a:avLst>
              <a:gd name="adj1" fmla="val -69358"/>
              <a:gd name="adj2" fmla="val -4734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SA" sz="1600" b="1" dirty="0" smtClean="0">
                <a:solidFill>
                  <a:schemeClr val="tx1"/>
                </a:solidFill>
                <a:latin typeface="Times New Roman" pitchFamily="18" charset="0"/>
                <a:cs typeface="Times New Roman" pitchFamily="18" charset="0"/>
              </a:rPr>
              <a:t>تستخدم بطاقة بناء </a:t>
            </a:r>
            <a:r>
              <a:rPr lang="ar-LB" sz="1600" b="1" dirty="0" smtClean="0">
                <a:solidFill>
                  <a:schemeClr val="tx1"/>
                </a:solidFill>
                <a:latin typeface="Times New Roman" pitchFamily="18" charset="0"/>
                <a:cs typeface="Times New Roman" pitchFamily="18" charset="0"/>
              </a:rPr>
              <a:t>لتعريف </a:t>
            </a:r>
            <a:r>
              <a:rPr lang="ar-LB" sz="1600" b="1" dirty="0" smtClean="0">
                <a:solidFill>
                  <a:schemeClr val="tx1"/>
                </a:solidFill>
                <a:latin typeface="Times New Roman" pitchFamily="18" charset="0"/>
                <a:cs typeface="Times New Roman" pitchFamily="18" charset="0"/>
              </a:rPr>
              <a:t>الأبنية التابعة للشركة حيث يمكن تعريف عدد غير محدّد من </a:t>
            </a:r>
            <a:r>
              <a:rPr lang="ar-SA" sz="1600" b="1" dirty="0" smtClean="0">
                <a:solidFill>
                  <a:schemeClr val="tx1"/>
                </a:solidFill>
                <a:latin typeface="Times New Roman" pitchFamily="18" charset="0"/>
                <a:cs typeface="Times New Roman" pitchFamily="18" charset="0"/>
              </a:rPr>
              <a:t> الأبنية </a:t>
            </a:r>
            <a:r>
              <a:rPr lang="ar-LB" sz="1600" b="1" dirty="0" smtClean="0">
                <a:solidFill>
                  <a:schemeClr val="tx1"/>
                </a:solidFill>
                <a:latin typeface="Times New Roman" pitchFamily="18" charset="0"/>
                <a:cs typeface="Times New Roman" pitchFamily="18" charset="0"/>
              </a:rPr>
              <a:t>كما </a:t>
            </a:r>
            <a:r>
              <a:rPr lang="ar-LB" sz="1600" b="1" dirty="0" smtClean="0">
                <a:solidFill>
                  <a:schemeClr val="tx1"/>
                </a:solidFill>
                <a:latin typeface="Times New Roman" pitchFamily="18" charset="0"/>
                <a:cs typeface="Times New Roman" pitchFamily="18" charset="0"/>
              </a:rPr>
              <a:t>و يمكن ربطها</a:t>
            </a:r>
            <a:r>
              <a:rPr lang="ar-SA" sz="1600" b="1" dirty="0" smtClean="0">
                <a:solidFill>
                  <a:schemeClr val="tx1"/>
                </a:solidFill>
                <a:latin typeface="Times New Roman" pitchFamily="18" charset="0"/>
                <a:cs typeface="Times New Roman" pitchFamily="18" charset="0"/>
              </a:rPr>
              <a:t> </a:t>
            </a:r>
            <a:r>
              <a:rPr lang="ar-LB" sz="1600" b="1" dirty="0" smtClean="0">
                <a:solidFill>
                  <a:schemeClr val="tx1"/>
                </a:solidFill>
                <a:latin typeface="Times New Roman" pitchFamily="18" charset="0"/>
                <a:cs typeface="Times New Roman" pitchFamily="18" charset="0"/>
              </a:rPr>
              <a:t>مع مركز كلفة معين خاص بها و تحديد جميع الرخص التي يملكها البناء من خلال هذه البطاقة حيث يستفاد من هذه البطاقة أيضاً</a:t>
            </a:r>
            <a:r>
              <a:rPr lang="ar-SA" sz="1600" b="1" dirty="0" smtClean="0">
                <a:solidFill>
                  <a:schemeClr val="tx1"/>
                </a:solidFill>
                <a:latin typeface="Times New Roman" pitchFamily="18" charset="0"/>
                <a:cs typeface="Times New Roman" pitchFamily="18" charset="0"/>
              </a:rPr>
              <a:t> </a:t>
            </a:r>
            <a:r>
              <a:rPr lang="ar-LB" sz="1600" b="1" dirty="0" smtClean="0">
                <a:solidFill>
                  <a:schemeClr val="tx1"/>
                </a:solidFill>
                <a:latin typeface="Times New Roman" pitchFamily="18" charset="0"/>
                <a:cs typeface="Times New Roman" pitchFamily="18" charset="0"/>
              </a:rPr>
              <a:t>في تسجيل جميع المعلومات الخاصة بالبناء و الرجوع إليها و تعديلها فيما بعد.</a:t>
            </a:r>
          </a:p>
          <a:p>
            <a:pPr algn="r" rtl="1">
              <a:defRPr/>
            </a:pPr>
            <a:r>
              <a:rPr lang="ar-SA" sz="1600" b="1" dirty="0" smtClean="0">
                <a:solidFill>
                  <a:schemeClr val="tx1"/>
                </a:solidFill>
                <a:latin typeface="Times New Roman" pitchFamily="18" charset="0"/>
                <a:cs typeface="Times New Roman" pitchFamily="18" charset="0"/>
              </a:rPr>
              <a:t> </a:t>
            </a:r>
            <a:endParaRPr lang="en-US" sz="1600" b="1" dirty="0">
              <a:solidFill>
                <a:schemeClr val="tx1"/>
              </a:solidFill>
              <a:latin typeface="Times New Roman" pitchFamily="18" charset="0"/>
              <a:cs typeface="Times New Roman" pitchFamily="18" charset="0"/>
            </a:endParaRPr>
          </a:p>
        </p:txBody>
      </p:sp>
      <p:pic>
        <p:nvPicPr>
          <p:cNvPr id="14" name="Picture 1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1520" y="1556792"/>
            <a:ext cx="4576736" cy="3262547"/>
          </a:xfrm>
          <a:prstGeom prst="rect">
            <a:avLst/>
          </a:prstGeom>
        </p:spPr>
      </p:pic>
    </p:spTree>
    <p:extLst>
      <p:ext uri="{BB962C8B-B14F-4D97-AF65-F5344CB8AC3E}">
        <p14:creationId xmlns:p14="http://schemas.microsoft.com/office/powerpoint/2010/main" val="196232499"/>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barn(inVertical)">
                                      <p:cBhvr>
                                        <p:cTn id="7" dur="500"/>
                                        <p:tgtEl>
                                          <p:spTgt spid="1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wheel(1)">
                                      <p:cBhvr>
                                        <p:cTn id="12"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278279" y="1484784"/>
            <a:ext cx="5856970" cy="4927882"/>
          </a:xfrm>
          <a:prstGeom prst="rect">
            <a:avLst/>
          </a:prstGeom>
        </p:spPr>
      </p:pic>
      <p:sp>
        <p:nvSpPr>
          <p:cNvPr id="7" name="Rounded Rectangular Callout 6"/>
          <p:cNvSpPr/>
          <p:nvPr/>
        </p:nvSpPr>
        <p:spPr bwMode="auto">
          <a:xfrm>
            <a:off x="0" y="1772816"/>
            <a:ext cx="2483768" cy="4104454"/>
          </a:xfrm>
          <a:prstGeom prst="wedgeRoundRectCallout">
            <a:avLst>
              <a:gd name="adj1" fmla="val 76543"/>
              <a:gd name="adj2" fmla="val -3948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600" b="1" dirty="0" smtClean="0">
                <a:solidFill>
                  <a:schemeClr val="tx1"/>
                </a:solidFill>
                <a:latin typeface="Times New Roman" pitchFamily="18" charset="0"/>
                <a:cs typeface="Times New Roman" pitchFamily="18" charset="0"/>
              </a:rPr>
              <a:t>ل</a:t>
            </a:r>
            <a:r>
              <a:rPr lang="ar-SA" sz="1600" b="1" dirty="0" smtClean="0">
                <a:solidFill>
                  <a:schemeClr val="tx1"/>
                </a:solidFill>
                <a:latin typeface="Times New Roman" pitchFamily="18" charset="0"/>
                <a:cs typeface="Times New Roman" pitchFamily="18" charset="0"/>
              </a:rPr>
              <a:t>تستخدم بطاقة نزيل </a:t>
            </a:r>
            <a:r>
              <a:rPr lang="ar-LB" sz="1600" b="1" dirty="0" smtClean="0">
                <a:solidFill>
                  <a:schemeClr val="tx1"/>
                </a:solidFill>
                <a:latin typeface="Times New Roman" pitchFamily="18" charset="0"/>
                <a:cs typeface="Times New Roman" pitchFamily="18" charset="0"/>
              </a:rPr>
              <a:t>إضافة </a:t>
            </a:r>
            <a:r>
              <a:rPr lang="ar-LB" sz="1600" b="1" dirty="0" smtClean="0">
                <a:solidFill>
                  <a:schemeClr val="tx1"/>
                </a:solidFill>
                <a:latin typeface="Times New Roman" pitchFamily="18" charset="0"/>
                <a:cs typeface="Times New Roman" pitchFamily="18" charset="0"/>
              </a:rPr>
              <a:t>عدد غير محدّد من النزلاء إلى البرنامج حيث يمكن إضافة العديد من المعلومات</a:t>
            </a:r>
          </a:p>
          <a:p>
            <a:pPr algn="r" rtl="1"/>
            <a:r>
              <a:rPr lang="ar-LB" sz="1600" b="1" dirty="0" smtClean="0">
                <a:solidFill>
                  <a:schemeClr val="tx1"/>
                </a:solidFill>
                <a:latin typeface="Times New Roman" pitchFamily="18" charset="0"/>
                <a:cs typeface="Times New Roman" pitchFamily="18" charset="0"/>
              </a:rPr>
              <a:t>كما و يتم من خلال هذه البطاقة إنشاء حساب خاص للنزيل كما و يتم أيضاً ربط النزيل المراد تعريفه مع مورد يتم اختياره من خلال البطاقة </a:t>
            </a:r>
            <a:r>
              <a:rPr lang="ar-SA" sz="1600" b="1" dirty="0" smtClean="0">
                <a:solidFill>
                  <a:schemeClr val="tx1"/>
                </a:solidFill>
                <a:latin typeface="Times New Roman" pitchFamily="18" charset="0"/>
                <a:cs typeface="Times New Roman" pitchFamily="18" charset="0"/>
              </a:rPr>
              <a:t>.</a:t>
            </a:r>
            <a:endParaRPr lang="ar-LB" sz="1600" b="1" dirty="0" smtClean="0">
              <a:solidFill>
                <a:schemeClr val="tx1"/>
              </a:solidFill>
              <a:latin typeface="Times New Roman" pitchFamily="18" charset="0"/>
              <a:cs typeface="Times New Roman" pitchFamily="18" charset="0"/>
            </a:endParaRPr>
          </a:p>
          <a:p>
            <a:pPr algn="r" rtl="1"/>
            <a:r>
              <a:rPr lang="ar-LB" sz="1600" b="1" dirty="0" smtClean="0">
                <a:solidFill>
                  <a:schemeClr val="tx1"/>
                </a:solidFill>
                <a:latin typeface="Times New Roman" pitchFamily="18" charset="0"/>
                <a:cs typeface="Times New Roman" pitchFamily="18" charset="0"/>
              </a:rPr>
              <a:t>حيث يستفاد من هذه البطاقة أيضاً في تسجيل جميع المعلومات الخاصة بالنزيل و الرجوع إليها و تعديلها فيما بعد.</a:t>
            </a:r>
          </a:p>
          <a:p>
            <a:pPr algn="r" rtl="1">
              <a:defRPr/>
            </a:pPr>
            <a:r>
              <a:rPr lang="ar-SA" sz="1600" b="1" dirty="0" smtClean="0">
                <a:solidFill>
                  <a:schemeClr val="tx1"/>
                </a:solidFill>
                <a:latin typeface="Times New Roman" pitchFamily="18" charset="0"/>
                <a:cs typeface="Times New Roman" pitchFamily="18" charset="0"/>
              </a:rPr>
              <a:t> </a:t>
            </a:r>
            <a:endParaRPr lang="en-US" sz="1600" b="1" dirty="0">
              <a:solidFill>
                <a:schemeClr val="tx1"/>
              </a:solidFill>
              <a:latin typeface="Times New Roman" pitchFamily="18" charset="0"/>
              <a:cs typeface="Times New Roman" pitchFamily="18" charset="0"/>
            </a:endParaRPr>
          </a:p>
        </p:txBody>
      </p:sp>
      <p:pic>
        <p:nvPicPr>
          <p:cNvPr id="8"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267975586"/>
      </p:ext>
    </p:extLst>
  </p:cSld>
  <p:clrMapOvr>
    <a:masterClrMapping/>
  </p:clrMapOvr>
  <mc:AlternateContent xmlns:mc="http://schemas.openxmlformats.org/markup-compatibility/2006">
    <mc:Choice xmlns:p14="http://schemas.microsoft.com/office/powerpoint/2010/main" Requires="p14">
      <p:transition spd="slow" p14:dur="1500">
        <p:split orient="vert"/>
      </p:transition>
    </mc:Choice>
    <mc:Fallback>
      <p:transition spd="slow">
        <p:split orient="vert"/>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ounded Rectangular Callout 6"/>
          <p:cNvSpPr/>
          <p:nvPr/>
        </p:nvSpPr>
        <p:spPr bwMode="auto">
          <a:xfrm>
            <a:off x="7056529" y="1484784"/>
            <a:ext cx="1943463" cy="4536504"/>
          </a:xfrm>
          <a:prstGeom prst="wedgeRoundRectCallout">
            <a:avLst>
              <a:gd name="adj1" fmla="val -45166"/>
              <a:gd name="adj2" fmla="val -51307"/>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SA" sz="1400" dirty="0" smtClean="0">
                <a:solidFill>
                  <a:schemeClr val="tx1"/>
                </a:solidFill>
                <a:latin typeface="Times New Roman" pitchFamily="18" charset="0"/>
                <a:cs typeface="Times New Roman" pitchFamily="18" charset="0"/>
              </a:rPr>
              <a:t>تستخدم بطاقة شقة </a:t>
            </a:r>
            <a:r>
              <a:rPr lang="ar-LB" sz="1400" dirty="0" smtClean="0">
                <a:solidFill>
                  <a:schemeClr val="tx1"/>
                </a:solidFill>
                <a:latin typeface="Times New Roman" pitchFamily="18" charset="0"/>
                <a:cs typeface="Times New Roman" pitchFamily="18" charset="0"/>
              </a:rPr>
              <a:t>لتعريف </a:t>
            </a:r>
            <a:r>
              <a:rPr lang="ar-LB" sz="1400" dirty="0" smtClean="0">
                <a:solidFill>
                  <a:schemeClr val="tx1"/>
                </a:solidFill>
                <a:latin typeface="Times New Roman" pitchFamily="18" charset="0"/>
                <a:cs typeface="Times New Roman" pitchFamily="18" charset="0"/>
              </a:rPr>
              <a:t>عدد غير محدّد من الشقق التابعة للفندق حيث يتم من خلال هذه البطاقة ربط الشقة المراد تعريفها مع بناء محدّد و شريحة تسعير معينة كما و يمكن من خلال هذه البطاقة تجميع الشقة المراد تعريفها</a:t>
            </a:r>
            <a:r>
              <a:rPr lang="en-US" sz="1400" dirty="0" smtClean="0">
                <a:solidFill>
                  <a:schemeClr val="tx1"/>
                </a:solidFill>
                <a:latin typeface="Times New Roman" pitchFamily="18" charset="0"/>
                <a:cs typeface="Times New Roman" pitchFamily="18" charset="0"/>
              </a:rPr>
              <a:t> </a:t>
            </a:r>
            <a:r>
              <a:rPr lang="ar-LB" sz="1400" dirty="0" smtClean="0">
                <a:solidFill>
                  <a:schemeClr val="tx1"/>
                </a:solidFill>
                <a:latin typeface="Times New Roman" pitchFamily="18" charset="0"/>
                <a:cs typeface="Times New Roman" pitchFamily="18" charset="0"/>
              </a:rPr>
              <a:t>مع شقق أخرى تم تعريفها سابقاً كما و يتم تحديد أيام التنظيف و أسباب الحظر و غيرها من الخيارات و البيانات الخاصة بالشقة حيث يمكن أيضاً تحديد مساحتها و مواصفات آخرى من خلال هذه البطاقة حيث يمكن ربطها مع مركز كلفة معين خاص بها </a:t>
            </a:r>
            <a:r>
              <a:rPr lang="en-US" sz="1400" dirty="0" smtClean="0">
                <a:solidFill>
                  <a:schemeClr val="tx1"/>
                </a:solidFill>
                <a:latin typeface="Times New Roman" pitchFamily="18" charset="0"/>
                <a:cs typeface="Times New Roman" pitchFamily="18" charset="0"/>
              </a:rPr>
              <a:t>.</a:t>
            </a:r>
            <a:endParaRPr lang="ar-LB" sz="1400" dirty="0" smtClean="0">
              <a:solidFill>
                <a:schemeClr val="tx1"/>
              </a:solidFill>
              <a:latin typeface="Times New Roman" pitchFamily="18" charset="0"/>
              <a:cs typeface="Times New Roman" pitchFamily="18" charset="0"/>
            </a:endParaRPr>
          </a:p>
          <a:p>
            <a:pPr algn="r" rtl="1">
              <a:defRPr/>
            </a:pPr>
            <a:endParaRPr lang="en-US" sz="1400" b="1" dirty="0">
              <a:solidFill>
                <a:schemeClr val="tx1"/>
              </a:solidFill>
              <a:latin typeface="Times New Roman" pitchFamily="18" charset="0"/>
              <a:cs typeface="Times New Roman" pitchFamily="18" charset="0"/>
            </a:endParaRPr>
          </a:p>
        </p:txBody>
      </p:sp>
      <p:pic>
        <p:nvPicPr>
          <p:cNvPr id="13" name="Picture 1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27584" y="1232786"/>
            <a:ext cx="5976664" cy="3816424"/>
          </a:xfrm>
          <a:prstGeom prst="rect">
            <a:avLst/>
          </a:prstGeom>
        </p:spPr>
      </p:pic>
      <p:pic>
        <p:nvPicPr>
          <p:cNvPr id="15" name="Picture 1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0" y="4442409"/>
            <a:ext cx="3515932" cy="2415591"/>
          </a:xfrm>
          <a:prstGeom prst="rect">
            <a:avLst/>
          </a:prstGeom>
        </p:spPr>
      </p:pic>
      <p:cxnSp>
        <p:nvCxnSpPr>
          <p:cNvPr id="16" name="Straight Arrow Connector 15"/>
          <p:cNvCxnSpPr/>
          <p:nvPr/>
        </p:nvCxnSpPr>
        <p:spPr>
          <a:xfrm flipH="1">
            <a:off x="395536" y="3933056"/>
            <a:ext cx="432048" cy="509353"/>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17" name="Rounded Rectangle 16"/>
          <p:cNvSpPr/>
          <p:nvPr/>
        </p:nvSpPr>
        <p:spPr>
          <a:xfrm>
            <a:off x="3635896" y="5301208"/>
            <a:ext cx="3168352" cy="1368152"/>
          </a:xfrm>
          <a:prstGeom prst="roundRect">
            <a:avLst/>
          </a:prstGeom>
        </p:spPr>
        <p:style>
          <a:lnRef idx="2">
            <a:schemeClr val="accent4">
              <a:shade val="50000"/>
            </a:schemeClr>
          </a:lnRef>
          <a:fillRef idx="1">
            <a:schemeClr val="accent4"/>
          </a:fillRef>
          <a:effectRef idx="0">
            <a:schemeClr val="accent4"/>
          </a:effectRef>
          <a:fontRef idx="minor">
            <a:schemeClr val="lt1"/>
          </a:fontRef>
        </p:style>
        <p:txBody>
          <a:bodyPr rtlCol="0" anchor="ctr"/>
          <a:lstStyle/>
          <a:p>
            <a:pPr algn="r" rtl="1"/>
            <a:r>
              <a:rPr lang="ar-SA" sz="1400" dirty="0" smtClean="0">
                <a:solidFill>
                  <a:schemeClr val="tx1"/>
                </a:solidFill>
                <a:latin typeface="Times New Roman" pitchFamily="18" charset="0"/>
                <a:cs typeface="Times New Roman" pitchFamily="18" charset="0"/>
              </a:rPr>
              <a:t>يمكن تحديد </a:t>
            </a:r>
            <a:r>
              <a:rPr lang="ar-LB" sz="1400" dirty="0" smtClean="0">
                <a:solidFill>
                  <a:schemeClr val="tx1"/>
                </a:solidFill>
                <a:effectLst/>
                <a:latin typeface="Times New Roman" pitchFamily="18" charset="0"/>
                <a:cs typeface="Times New Roman" pitchFamily="18" charset="0"/>
              </a:rPr>
              <a:t>سبب الحظر للشقة المراد تعريفها في حال كانت الشقة المراد تعريفها محظورة.</a:t>
            </a:r>
            <a:endParaRPr lang="en-US" sz="1400" dirty="0" smtClean="0">
              <a:solidFill>
                <a:schemeClr val="tx1"/>
              </a:solidFill>
              <a:effectLst/>
              <a:latin typeface="Times New Roman" pitchFamily="18" charset="0"/>
              <a:cs typeface="Times New Roman" pitchFamily="18" charset="0"/>
            </a:endParaRPr>
          </a:p>
          <a:p>
            <a:pPr algn="r" rtl="1"/>
            <a:r>
              <a:rPr lang="ar-SA" sz="1400" dirty="0" smtClean="0">
                <a:solidFill>
                  <a:schemeClr val="tx1"/>
                </a:solidFill>
                <a:effectLst/>
                <a:latin typeface="Times New Roman" pitchFamily="18" charset="0"/>
                <a:cs typeface="Times New Roman" pitchFamily="18" charset="0"/>
              </a:rPr>
              <a:t>و</a:t>
            </a:r>
            <a:r>
              <a:rPr lang="ar-LB" sz="1400" dirty="0" smtClean="0">
                <a:solidFill>
                  <a:schemeClr val="tx1"/>
                </a:solidFill>
                <a:effectLst/>
                <a:latin typeface="Times New Roman" pitchFamily="18" charset="0"/>
                <a:cs typeface="Times New Roman" pitchFamily="18" charset="0"/>
              </a:rPr>
              <a:t>بداية الفترة الزمنية لحظر الشقة المراد تعريفها.</a:t>
            </a:r>
            <a:endParaRPr lang="en-US" sz="1400" dirty="0" smtClean="0">
              <a:solidFill>
                <a:schemeClr val="tx1"/>
              </a:solidFill>
              <a:effectLst/>
              <a:latin typeface="Times New Roman" pitchFamily="18" charset="0"/>
              <a:cs typeface="Times New Roman" pitchFamily="18" charset="0"/>
            </a:endParaRPr>
          </a:p>
          <a:p>
            <a:pPr algn="r" rtl="1"/>
            <a:r>
              <a:rPr lang="ar-SA" sz="1400" dirty="0" smtClean="0">
                <a:solidFill>
                  <a:schemeClr val="tx1"/>
                </a:solidFill>
                <a:effectLst/>
                <a:latin typeface="Times New Roman" pitchFamily="18" charset="0"/>
                <a:cs typeface="Times New Roman" pitchFamily="18" charset="0"/>
              </a:rPr>
              <a:t>و </a:t>
            </a:r>
            <a:r>
              <a:rPr lang="ar-LB" sz="1400" dirty="0" smtClean="0">
                <a:solidFill>
                  <a:schemeClr val="tx1"/>
                </a:solidFill>
                <a:effectLst/>
                <a:latin typeface="Times New Roman" pitchFamily="18" charset="0"/>
                <a:cs typeface="Times New Roman" pitchFamily="18" charset="0"/>
              </a:rPr>
              <a:t>نهاية الفترة الزمنية لحظر الشقة المراد تعريفها.</a:t>
            </a:r>
            <a:endParaRPr lang="en-US" sz="1400" dirty="0" smtClean="0">
              <a:solidFill>
                <a:schemeClr val="tx1"/>
              </a:solidFill>
              <a:effectLst/>
              <a:latin typeface="Times New Roman" pitchFamily="18" charset="0"/>
              <a:cs typeface="Times New Roman" pitchFamily="18" charset="0"/>
            </a:endParaRPr>
          </a:p>
          <a:p>
            <a:pPr algn="r"/>
            <a:endParaRPr lang="en-US" sz="1400" dirty="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8322679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500"/>
                                        <p:tgtEl>
                                          <p:spTgt spid="13"/>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wheel(1)">
                                      <p:cBhvr>
                                        <p:cTn id="12" dur="2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barn(inVertical)">
                                      <p:cBhvr>
                                        <p:cTn id="17" dur="500"/>
                                        <p:tgtEl>
                                          <p:spTgt spid="15"/>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7"/>
                                        </p:tgtEl>
                                        <p:attrNameLst>
                                          <p:attrName>style.visibility</p:attrName>
                                        </p:attrNameLst>
                                      </p:cBhvr>
                                      <p:to>
                                        <p:strVal val="visible"/>
                                      </p:to>
                                    </p:set>
                                    <p:animEffect transition="in" filter="wheel(1)">
                                      <p:cBhvr>
                                        <p:cTn id="22" dur="2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7"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ounded Rectangular Callout 5"/>
          <p:cNvSpPr/>
          <p:nvPr/>
        </p:nvSpPr>
        <p:spPr bwMode="auto">
          <a:xfrm>
            <a:off x="2267744" y="1628800"/>
            <a:ext cx="2111354" cy="623714"/>
          </a:xfrm>
          <a:prstGeom prst="wedgeRoundRectCallout">
            <a:avLst>
              <a:gd name="adj1" fmla="val 76543"/>
              <a:gd name="adj2" fmla="val -3948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200" b="1" dirty="0" smtClean="0">
                <a:solidFill>
                  <a:schemeClr val="tx1"/>
                </a:solidFill>
                <a:latin typeface="Times New Roman" pitchFamily="18" charset="0"/>
                <a:cs typeface="Times New Roman" pitchFamily="18" charset="0"/>
              </a:rPr>
              <a:t>لإضافة عدد غير محدّد من </a:t>
            </a:r>
            <a:r>
              <a:rPr lang="ar-SA" sz="1200" b="1" dirty="0" smtClean="0">
                <a:solidFill>
                  <a:schemeClr val="tx1"/>
                </a:solidFill>
                <a:latin typeface="Times New Roman" pitchFamily="18" charset="0"/>
                <a:cs typeface="Times New Roman" pitchFamily="18" charset="0"/>
              </a:rPr>
              <a:t>الطوابق </a:t>
            </a:r>
            <a:endParaRPr lang="en-US" sz="1200" b="1" dirty="0">
              <a:solidFill>
                <a:schemeClr val="tx1"/>
              </a:solidFill>
              <a:latin typeface="Times New Roman" pitchFamily="18" charset="0"/>
              <a:cs typeface="Times New Roman" pitchFamily="18" charset="0"/>
            </a:endParaRPr>
          </a:p>
        </p:txBody>
      </p:sp>
      <p:pic>
        <p:nvPicPr>
          <p:cNvPr id="7"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10"/>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4860031" y="1542936"/>
            <a:ext cx="4105871" cy="2341404"/>
          </a:xfrm>
          <a:prstGeom prst="rect">
            <a:avLst/>
          </a:prstGeom>
        </p:spPr>
      </p:pic>
      <p:pic>
        <p:nvPicPr>
          <p:cNvPr id="12" name="Picture 11"/>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4675" y="2471736"/>
            <a:ext cx="3505200" cy="1914525"/>
          </a:xfrm>
          <a:prstGeom prst="rect">
            <a:avLst/>
          </a:prstGeom>
        </p:spPr>
      </p:pic>
      <p:sp>
        <p:nvSpPr>
          <p:cNvPr id="13" name="Rounded Rectangular Callout 12"/>
          <p:cNvSpPr/>
          <p:nvPr/>
        </p:nvSpPr>
        <p:spPr bwMode="auto">
          <a:xfrm>
            <a:off x="3779912" y="3958383"/>
            <a:ext cx="4753943" cy="735924"/>
          </a:xfrm>
          <a:prstGeom prst="wedgeRoundRectCallout">
            <a:avLst>
              <a:gd name="adj1" fmla="val -58212"/>
              <a:gd name="adj2" fmla="val -5540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200" b="1" dirty="0" smtClean="0">
                <a:solidFill>
                  <a:schemeClr val="tx1"/>
                </a:solidFill>
                <a:latin typeface="Times New Roman" pitchFamily="18" charset="0"/>
                <a:cs typeface="Times New Roman" pitchFamily="18" charset="0"/>
              </a:rPr>
              <a:t>تستخدم بطاقة حالة الحجز لتعريف عدد غير محدّد من الحالات التي يمكن أن يوصف بها الحجز و يمكن إرفاق لون محدّد لكل حالة حجز يتم تعريفها حيث يتم استخدامها خلال عملية الحجوزات.</a:t>
            </a:r>
          </a:p>
        </p:txBody>
      </p:sp>
      <p:pic>
        <p:nvPicPr>
          <p:cNvPr id="14" name="Picture 1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374976" y="4767269"/>
            <a:ext cx="3590925" cy="2076450"/>
          </a:xfrm>
          <a:prstGeom prst="rect">
            <a:avLst/>
          </a:prstGeom>
        </p:spPr>
      </p:pic>
      <p:sp>
        <p:nvSpPr>
          <p:cNvPr id="15" name="Rounded Rectangular Callout 14"/>
          <p:cNvSpPr/>
          <p:nvPr/>
        </p:nvSpPr>
        <p:spPr bwMode="auto">
          <a:xfrm>
            <a:off x="395536" y="4725144"/>
            <a:ext cx="4147285" cy="1296144"/>
          </a:xfrm>
          <a:prstGeom prst="wedgeRoundRectCallout">
            <a:avLst>
              <a:gd name="adj1" fmla="val 76543"/>
              <a:gd name="adj2" fmla="val -3948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200" b="1" dirty="0" smtClean="0">
                <a:solidFill>
                  <a:schemeClr val="tx1"/>
                </a:solidFill>
                <a:latin typeface="Times New Roman" pitchFamily="18" charset="0"/>
                <a:cs typeface="Times New Roman" pitchFamily="18" charset="0"/>
              </a:rPr>
              <a:t>تستخدم بطاقة أسباب الحظر لتعريف أسباب معينة يتم حظر الشقة أو النزيل بسببه حيث يمكن إضافة هذا السبب</a:t>
            </a:r>
          </a:p>
          <a:p>
            <a:pPr algn="r" rtl="1"/>
            <a:r>
              <a:rPr lang="ar-LB" sz="1200" b="1" dirty="0" smtClean="0">
                <a:solidFill>
                  <a:schemeClr val="tx1"/>
                </a:solidFill>
                <a:latin typeface="Times New Roman" pitchFamily="18" charset="0"/>
                <a:cs typeface="Times New Roman" pitchFamily="18" charset="0"/>
              </a:rPr>
              <a:t>للعديد من الشقق و العديد من النزلاء حسب ما تم تخصيصه في بطاقة أسباب الحظر و ليس خاص ببطاقة شقة معينة أو نزيل معين</a:t>
            </a:r>
          </a:p>
          <a:p>
            <a:pPr algn="r" rtl="1"/>
            <a:r>
              <a:rPr lang="ar-LB" sz="1200" b="1" dirty="0" smtClean="0">
                <a:solidFill>
                  <a:schemeClr val="tx1"/>
                </a:solidFill>
                <a:latin typeface="Times New Roman" pitchFamily="18" charset="0"/>
                <a:cs typeface="Times New Roman" pitchFamily="18" charset="0"/>
              </a:rPr>
              <a:t> حيث يمكن من خلال هذه البطاقة تخصيص سبب الحظر لنزيل أو سبب الحظر لشقة. </a:t>
            </a:r>
          </a:p>
        </p:txBody>
      </p:sp>
    </p:spTree>
    <p:extLst>
      <p:ext uri="{BB962C8B-B14F-4D97-AF65-F5344CB8AC3E}">
        <p14:creationId xmlns:p14="http://schemas.microsoft.com/office/powerpoint/2010/main" val="5517009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barn(inVertical)">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12"/>
                                        </p:tgtEl>
                                        <p:attrNameLst>
                                          <p:attrName>style.visibility</p:attrName>
                                        </p:attrNameLst>
                                      </p:cBhvr>
                                      <p:to>
                                        <p:strVal val="visible"/>
                                      </p:to>
                                    </p:set>
                                    <p:animEffect transition="in" filter="barn(inVertical)">
                                      <p:cBhvr>
                                        <p:cTn id="17" dur="500"/>
                                        <p:tgtEl>
                                          <p:spTgt spid="12"/>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wheel(1)">
                                      <p:cBhvr>
                                        <p:cTn id="22" dur="2000"/>
                                        <p:tgtEl>
                                          <p:spTgt spid="13"/>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nodeType="click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barn(inVertical)">
                                      <p:cBhvr>
                                        <p:cTn id="27" dur="500"/>
                                        <p:tgtEl>
                                          <p:spTgt spid="14"/>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1" fill="hold" grpId="0" nodeType="clickEffect">
                                  <p:stCondLst>
                                    <p:cond delay="0"/>
                                  </p:stCondLst>
                                  <p:childTnLst>
                                    <p:set>
                                      <p:cBhvr>
                                        <p:cTn id="31" dur="1" fill="hold">
                                          <p:stCondLst>
                                            <p:cond delay="0"/>
                                          </p:stCondLst>
                                        </p:cTn>
                                        <p:tgtEl>
                                          <p:spTgt spid="15"/>
                                        </p:tgtEl>
                                        <p:attrNameLst>
                                          <p:attrName>style.visibility</p:attrName>
                                        </p:attrNameLst>
                                      </p:cBhvr>
                                      <p:to>
                                        <p:strVal val="visible"/>
                                      </p:to>
                                    </p:set>
                                    <p:animEffect transition="in" filter="wheel(1)">
                                      <p:cBhvr>
                                        <p:cTn id="32" dur="2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3" grpId="0" animBg="1"/>
      <p:bldP spid="1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436096" y="121536"/>
            <a:ext cx="3529807" cy="1111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7504" y="1790697"/>
            <a:ext cx="3448050" cy="1619250"/>
          </a:xfrm>
          <a:prstGeom prst="rect">
            <a:avLst/>
          </a:prstGeom>
        </p:spPr>
      </p:pic>
      <p:sp>
        <p:nvSpPr>
          <p:cNvPr id="6" name="Rounded Rectangular Callout 5"/>
          <p:cNvSpPr/>
          <p:nvPr/>
        </p:nvSpPr>
        <p:spPr bwMode="auto">
          <a:xfrm>
            <a:off x="3845518" y="2232360"/>
            <a:ext cx="4753943" cy="735924"/>
          </a:xfrm>
          <a:prstGeom prst="wedgeRoundRectCallout">
            <a:avLst>
              <a:gd name="adj1" fmla="val -58212"/>
              <a:gd name="adj2" fmla="val -55402"/>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200" b="1" dirty="0" smtClean="0">
                <a:solidFill>
                  <a:schemeClr val="tx1"/>
                </a:solidFill>
                <a:latin typeface="Times New Roman" pitchFamily="18" charset="0"/>
                <a:cs typeface="Times New Roman" pitchFamily="18" charset="0"/>
              </a:rPr>
              <a:t>تستخدم بطاقة محتويات الشقة لتعريف عدد غير محدّد من المحتويات ( أثاث _ مفروشات ...الخ)</a:t>
            </a:r>
            <a:r>
              <a:rPr lang="en-US" sz="1200" b="1" dirty="0" smtClean="0">
                <a:solidFill>
                  <a:schemeClr val="tx1"/>
                </a:solidFill>
                <a:latin typeface="Times New Roman" pitchFamily="18" charset="0"/>
                <a:cs typeface="Times New Roman" pitchFamily="18" charset="0"/>
              </a:rPr>
              <a:t> </a:t>
            </a:r>
            <a:r>
              <a:rPr lang="ar-LB" sz="1200" b="1" dirty="0" smtClean="0">
                <a:solidFill>
                  <a:schemeClr val="tx1"/>
                </a:solidFill>
                <a:latin typeface="Times New Roman" pitchFamily="18" charset="0"/>
                <a:cs typeface="Times New Roman" pitchFamily="18" charset="0"/>
              </a:rPr>
              <a:t>يتم ربطها فيما بعد مع الشقق حيث يمكن استخدام أي محتوى من المحتويات التي تم تعريفها لأي شقة تم تعريفها أيضاً في البرنامج أي لا يتم ربط كل محتوى مع شقة محدّدة.</a:t>
            </a:r>
          </a:p>
        </p:txBody>
      </p:sp>
      <p:pic>
        <p:nvPicPr>
          <p:cNvPr id="7" name="Picture 6"/>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427984" y="3453547"/>
            <a:ext cx="4391025" cy="2209800"/>
          </a:xfrm>
          <a:prstGeom prst="rect">
            <a:avLst/>
          </a:prstGeom>
        </p:spPr>
      </p:pic>
      <p:sp>
        <p:nvSpPr>
          <p:cNvPr id="9" name="Rounded Rectangular Callout 8"/>
          <p:cNvSpPr/>
          <p:nvPr/>
        </p:nvSpPr>
        <p:spPr bwMode="auto">
          <a:xfrm>
            <a:off x="395536" y="3789040"/>
            <a:ext cx="3450476" cy="2304256"/>
          </a:xfrm>
          <a:prstGeom prst="wedgeRoundRectCallout">
            <a:avLst>
              <a:gd name="adj1" fmla="val 76543"/>
              <a:gd name="adj2" fmla="val -39485"/>
              <a:gd name="adj3" fmla="val 16667"/>
            </a:avLst>
          </a:prstGeom>
        </p:spPr>
        <p:style>
          <a:lnRef idx="2">
            <a:schemeClr val="accent4">
              <a:shade val="50000"/>
            </a:schemeClr>
          </a:lnRef>
          <a:fillRef idx="1">
            <a:schemeClr val="accent4"/>
          </a:fillRef>
          <a:effectRef idx="0">
            <a:schemeClr val="accent4"/>
          </a:effectRef>
          <a:fontRef idx="minor">
            <a:schemeClr val="lt1"/>
          </a:fontRef>
        </p:style>
        <p:txBody>
          <a:bodyPr anchor="ctr"/>
          <a:lstStyle/>
          <a:p>
            <a:pPr algn="r" rtl="1"/>
            <a:r>
              <a:rPr lang="ar-LB" sz="1200" b="1" dirty="0" smtClean="0">
                <a:solidFill>
                  <a:schemeClr val="tx1"/>
                </a:solidFill>
                <a:latin typeface="Times New Roman" pitchFamily="18" charset="0"/>
                <a:cs typeface="Times New Roman" pitchFamily="18" charset="0"/>
              </a:rPr>
              <a:t>تستخدم بطاقة نوع الشقة لتعريف عدد غير محدّد من أنواع الشقق المتواجدة في الفندق أو قد تتواجد فيما بعد </a:t>
            </a:r>
          </a:p>
          <a:p>
            <a:pPr algn="r" rtl="1"/>
            <a:r>
              <a:rPr lang="ar-LB" sz="1200" b="1" dirty="0" smtClean="0">
                <a:solidFill>
                  <a:schemeClr val="tx1"/>
                </a:solidFill>
                <a:latin typeface="Times New Roman" pitchFamily="18" charset="0"/>
                <a:cs typeface="Times New Roman" pitchFamily="18" charset="0"/>
              </a:rPr>
              <a:t>حيث يمكن استخدام أي نوع من أنواع الشقق الذي تم تعريفه لأي شقة تم تعريفها أيضاً في البرنامج </a:t>
            </a:r>
          </a:p>
          <a:p>
            <a:pPr algn="r" rtl="1"/>
            <a:r>
              <a:rPr lang="ar-LB" sz="1200" b="1" dirty="0" smtClean="0">
                <a:solidFill>
                  <a:schemeClr val="tx1"/>
                </a:solidFill>
                <a:latin typeface="Times New Roman" pitchFamily="18" charset="0"/>
                <a:cs typeface="Times New Roman" pitchFamily="18" charset="0"/>
              </a:rPr>
              <a:t>أي لا يتم ربط كل نوع من أنواع الشقق مع شقة محدّدة.</a:t>
            </a:r>
            <a:endParaRPr lang="en-US" sz="1200" b="1" dirty="0" smtClean="0">
              <a:solidFill>
                <a:schemeClr val="tx1"/>
              </a:solidFill>
              <a:latin typeface="Times New Roman" pitchFamily="18" charset="0"/>
              <a:cs typeface="Times New Roman" pitchFamily="18" charset="0"/>
            </a:endParaRPr>
          </a:p>
          <a:p>
            <a:pPr algn="r" rtl="1"/>
            <a:r>
              <a:rPr lang="ar-LB" sz="1200" b="1" dirty="0" smtClean="0">
                <a:solidFill>
                  <a:schemeClr val="tx1"/>
                </a:solidFill>
                <a:effectLst/>
                <a:latin typeface="Times New Roman" pitchFamily="18" charset="0"/>
                <a:cs typeface="Times New Roman" pitchFamily="18" charset="0"/>
              </a:rPr>
              <a:t>تضم بطاقة نوع الشقة عدّة أنواع للشقق معرّفة بشكل افتراضي في البرنامج.</a:t>
            </a:r>
            <a:endParaRPr lang="ar-LB" sz="1200" b="1" dirty="0" smtClean="0">
              <a:solidFill>
                <a:schemeClr val="tx1"/>
              </a:solidFill>
              <a:latin typeface="Times New Roman" pitchFamily="18" charset="0"/>
              <a:cs typeface="Times New Roman" pitchFamily="18" charset="0"/>
            </a:endParaRPr>
          </a:p>
        </p:txBody>
      </p:sp>
    </p:spTree>
    <p:extLst>
      <p:ext uri="{BB962C8B-B14F-4D97-AF65-F5344CB8AC3E}">
        <p14:creationId xmlns:p14="http://schemas.microsoft.com/office/powerpoint/2010/main" val="387616820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1" fill="hold" grpId="0"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wheel(1)">
                                      <p:cBhvr>
                                        <p:cTn id="12" dur="2000"/>
                                        <p:tgtEl>
                                          <p:spTgt spid="6"/>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barn(inVertical)">
                                      <p:cBhvr>
                                        <p:cTn id="17" dur="500"/>
                                        <p:tgtEl>
                                          <p:spTgt spid="7"/>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1" fill="hold" grpId="0" nodeType="click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heel(1)">
                                      <p:cBhvr>
                                        <p:cTn id="22" dur="2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9" grpId="0" animBg="1"/>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Austin">
  <a:themeElements>
    <a:clrScheme name="Austin">
      <a:dk1>
        <a:sysClr val="windowText" lastClr="000000"/>
      </a:dk1>
      <a:lt1>
        <a:sysClr val="window" lastClr="FFFFFF"/>
      </a:lt1>
      <a:dk2>
        <a:srgbClr val="3E3D2D"/>
      </a:dk2>
      <a:lt2>
        <a:srgbClr val="CAF278"/>
      </a:lt2>
      <a:accent1>
        <a:srgbClr val="94C600"/>
      </a:accent1>
      <a:accent2>
        <a:srgbClr val="71685A"/>
      </a:accent2>
      <a:accent3>
        <a:srgbClr val="FF6700"/>
      </a:accent3>
      <a:accent4>
        <a:srgbClr val="909465"/>
      </a:accent4>
      <a:accent5>
        <a:srgbClr val="956B43"/>
      </a:accent5>
      <a:accent6>
        <a:srgbClr val="FEA022"/>
      </a:accent6>
      <a:hlink>
        <a:srgbClr val="E68200"/>
      </a:hlink>
      <a:folHlink>
        <a:srgbClr val="FFA94A"/>
      </a:folHlink>
    </a:clrScheme>
    <a:fontScheme name="Austin">
      <a:maj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Austin">
      <a:fillStyleLst>
        <a:solidFill>
          <a:schemeClr val="phClr"/>
        </a:solidFill>
        <a:gradFill rotWithShape="1">
          <a:gsLst>
            <a:gs pos="0">
              <a:schemeClr val="phClr">
                <a:tint val="20000"/>
                <a:satMod val="180000"/>
                <a:lumMod val="98000"/>
              </a:schemeClr>
            </a:gs>
            <a:gs pos="40000">
              <a:schemeClr val="phClr">
                <a:tint val="30000"/>
                <a:satMod val="260000"/>
                <a:lumMod val="84000"/>
              </a:schemeClr>
            </a:gs>
            <a:gs pos="100000">
              <a:schemeClr val="phClr">
                <a:tint val="100000"/>
                <a:satMod val="110000"/>
                <a:lumMod val="100000"/>
              </a:schemeClr>
            </a:gs>
          </a:gsLst>
          <a:lin ang="5040000" scaled="1"/>
        </a:gradFill>
        <a:gradFill rotWithShape="1">
          <a:gsLst>
            <a:gs pos="0">
              <a:schemeClr val="phClr"/>
            </a:gs>
            <a:gs pos="100000">
              <a:schemeClr val="phClr">
                <a:shade val="75000"/>
                <a:satMod val="120000"/>
                <a:lumMod val="90000"/>
              </a:schemeClr>
            </a:gs>
          </a:gsLst>
          <a:lin ang="5400000" scaled="0"/>
        </a:gradFill>
      </a:fillStyleLst>
      <a:lnStyleLst>
        <a:ln w="9525" cap="flat" cmpd="sng" algn="ctr">
          <a:solidFill>
            <a:schemeClr val="phClr"/>
          </a:solidFill>
          <a:prstDash val="solid"/>
        </a:ln>
        <a:ln w="15875" cap="flat" cmpd="sng" algn="ctr">
          <a:solidFill>
            <a:schemeClr val="phClr"/>
          </a:solidFill>
          <a:prstDash val="solid"/>
        </a:ln>
        <a:ln w="22225" cap="flat" cmpd="sng" algn="ctr">
          <a:solidFill>
            <a:schemeClr val="phClr"/>
          </a:solidFill>
          <a:prstDash val="solid"/>
        </a:ln>
      </a:lnStyleLst>
      <a:effectStyleLst>
        <a:effectStyle>
          <a:effectLst/>
        </a:effectStyle>
        <a:effectStyle>
          <a:effectLst>
            <a:outerShdw blurRad="50800" dist="25400" dir="5400000" rotWithShape="0">
              <a:srgbClr val="000000">
                <a:alpha val="28000"/>
              </a:srgbClr>
            </a:outerShdw>
          </a:effectLst>
          <a:scene3d>
            <a:camera prst="orthographicFront">
              <a:rot lat="0" lon="0" rev="0"/>
            </a:camera>
            <a:lightRig rig="threePt" dir="tl">
              <a:rot lat="0" lon="0" rev="20400000"/>
            </a:lightRig>
          </a:scene3d>
          <a:sp3d>
            <a:bevelT w="50800" h="12700" prst="softRound"/>
          </a:sp3d>
        </a:effectStyle>
        <a:effectStyle>
          <a:effectLst>
            <a:outerShdw blurRad="44450" dist="50800" dir="5400000" sx="96000" rotWithShape="0">
              <a:srgbClr val="000000">
                <a:alpha val="34000"/>
              </a:srgbClr>
            </a:outerShdw>
          </a:effectLst>
          <a:scene3d>
            <a:camera prst="orthographicFront">
              <a:rot lat="0" lon="0" rev="0"/>
            </a:camera>
            <a:lightRig rig="threePt" dir="tl">
              <a:rot lat="0" lon="0" rev="20400000"/>
            </a:lightRig>
          </a:scene3d>
          <a:sp3d contourW="15875" prstMaterial="metal">
            <a:bevelT w="101600" h="25400" prst="softRound"/>
            <a:contourClr>
              <a:schemeClr val="phClr">
                <a:shade val="30000"/>
              </a:schemeClr>
            </a:contourClr>
          </a:sp3d>
        </a:effectStyle>
      </a:effectStyleLst>
      <a:bgFillStyleLst>
        <a:solidFill>
          <a:schemeClr val="phClr"/>
        </a:solidFill>
        <a:gradFill rotWithShape="1">
          <a:gsLst>
            <a:gs pos="0">
              <a:schemeClr val="phClr">
                <a:shade val="94000"/>
                <a:satMod val="114000"/>
                <a:lumMod val="96000"/>
              </a:schemeClr>
            </a:gs>
            <a:gs pos="62000">
              <a:schemeClr val="phClr">
                <a:tint val="92000"/>
                <a:shade val="66000"/>
                <a:satMod val="110000"/>
                <a:lumMod val="80000"/>
              </a:schemeClr>
            </a:gs>
            <a:gs pos="100000">
              <a:schemeClr val="phClr">
                <a:tint val="89000"/>
                <a:shade val="62000"/>
                <a:satMod val="110000"/>
                <a:lumMod val="72000"/>
              </a:schemeClr>
            </a:gs>
          </a:gsLst>
          <a:lin ang="5400000" scaled="0"/>
        </a:gradFill>
        <a:blipFill rotWithShape="1">
          <a:blip xmlns:r="http://schemas.openxmlformats.org/officeDocument/2006/relationships" r:embed="rId1">
            <a:duotone>
              <a:schemeClr val="phClr">
                <a:tint val="80000"/>
                <a:shade val="58000"/>
              </a:schemeClr>
              <a:schemeClr val="phClr">
                <a:tint val="73000"/>
                <a:shade val="68000"/>
                <a:satMod val="150000"/>
              </a:schemeClr>
            </a:duotone>
          </a:blip>
          <a:tile tx="0" ty="0" sx="100000" sy="100000" flip="none"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Austin</Template>
  <TotalTime>663</TotalTime>
  <Words>1136</Words>
  <Application>Microsoft Office PowerPoint</Application>
  <PresentationFormat>On-screen Show (4:3)</PresentationFormat>
  <Paragraphs>102</Paragraphs>
  <Slides>26</Slides>
  <Notes>0</Notes>
  <HiddenSlides>0</HiddenSlides>
  <MMClips>0</MMClips>
  <ScaleCrop>false</ScaleCrop>
  <HeadingPairs>
    <vt:vector size="4" baseType="variant">
      <vt:variant>
        <vt:lpstr>Theme</vt:lpstr>
      </vt:variant>
      <vt:variant>
        <vt:i4>1</vt:i4>
      </vt:variant>
      <vt:variant>
        <vt:lpstr>Slide Titles</vt:lpstr>
      </vt:variant>
      <vt:variant>
        <vt:i4>26</vt:i4>
      </vt:variant>
    </vt:vector>
  </HeadingPairs>
  <TitlesOfParts>
    <vt:vector size="27" baseType="lpstr">
      <vt:lpstr>Austin</vt:lpstr>
      <vt:lpstr>نظام الفنادق  ضمن برنامج المنارة</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نظام الفنادق  ضمن برنامج المنارة</dc:title>
  <dc:creator>Lina AlAhmad</dc:creator>
  <cp:lastModifiedBy>Lina AlAhmad</cp:lastModifiedBy>
  <cp:revision>32</cp:revision>
  <dcterms:created xsi:type="dcterms:W3CDTF">2015-03-16T07:54:12Z</dcterms:created>
  <dcterms:modified xsi:type="dcterms:W3CDTF">2015-03-17T13:26:22Z</dcterms:modified>
</cp:coreProperties>
</file>